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EFEF"/>
          </a:solidFill>
        </a:fill>
      </a:tcStyle>
    </a:wholeTbl>
    <a:band2H>
      <a:tcTxStyle b="def" i="def"/>
      <a:tcStyle>
        <a:tcBdr/>
        <a:fill>
          <a:solidFill>
            <a:srgbClr val="F7F7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EE5"/>
          </a:solidFill>
        </a:fill>
      </a:tcStyle>
    </a:wholeTbl>
    <a:band2H>
      <a:tcTxStyle b="def" i="def"/>
      <a:tcStyle>
        <a:tcBdr/>
        <a:fill>
          <a:solidFill>
            <a:srgbClr val="F2E8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4D4"/>
          </a:solidFill>
        </a:fill>
      </a:tcStyle>
    </a:wholeTbl>
    <a:band2H>
      <a:tcTxStyle b="def" i="def"/>
      <a:tcStyle>
        <a:tcBdr/>
        <a:fill>
          <a:solidFill>
            <a:srgbClr val="EBEB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12" name="Shape 212"/>
          <p:cNvSpPr/>
          <p:nvPr>
            <p:ph type="sldImg"/>
          </p:nvPr>
        </p:nvSpPr>
        <p:spPr>
          <a:xfrm>
            <a:off x="1143000" y="685800"/>
            <a:ext cx="4572000" cy="3429000"/>
          </a:xfrm>
          <a:prstGeom prst="rect">
            <a:avLst/>
          </a:prstGeom>
        </p:spPr>
        <p:txBody>
          <a:bodyPr/>
          <a:lstStyle/>
          <a:p>
            <a:pPr/>
          </a:p>
        </p:txBody>
      </p:sp>
      <p:sp>
        <p:nvSpPr>
          <p:cNvPr id="213" name="Shape 2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a:r>
              <a:t>**Please note the address for Lawrence is changing to 255 Essex St. in Lawrence, MA 01840 -  waiting for updated list.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lvl1pPr>
              <a:lnSpc>
                <a:spcPct val="120000"/>
              </a:lnSpc>
            </a:lvl1pPr>
          </a:lstStyle>
          <a:p>
            <a:pPr/>
            <a:r>
              <a:t>(excluding workers who work less than 20 hours a week or have worked less than 6 months)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Shape 397"/>
          <p:cNvSpPr/>
          <p:nvPr>
            <p:ph type="sldImg"/>
          </p:nvPr>
        </p:nvSpPr>
        <p:spPr>
          <a:prstGeom prst="rect">
            <a:avLst/>
          </a:prstGeom>
        </p:spPr>
        <p:txBody>
          <a:bodyPr/>
          <a:lstStyle/>
          <a:p>
            <a:pPr/>
          </a:p>
        </p:txBody>
      </p:sp>
      <p:sp>
        <p:nvSpPr>
          <p:cNvPr id="398" name="Shape 398"/>
          <p:cNvSpPr/>
          <p:nvPr>
            <p:ph type="body" sz="quarter" idx="1"/>
          </p:nvPr>
        </p:nvSpPr>
        <p:spPr>
          <a:prstGeom prst="rect">
            <a:avLst/>
          </a:prstGeom>
        </p:spPr>
        <p:txBody>
          <a:bodyPr/>
          <a:lstStyle/>
          <a:p>
            <a:pPr/>
            <a:r>
              <a:t>The Department of Revenue is currently drafting emergency regulations to implement these administrative relief measures, and they are expected to be finalized before Friday, March 20, 2020.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7" name="Rectangle 2"/>
          <p:cNvSpPr/>
          <p:nvPr/>
        </p:nvSpPr>
        <p:spPr>
          <a:xfrm>
            <a:off x="0" y="-14110"/>
            <a:ext cx="9144000" cy="4385992"/>
          </a:xfrm>
          <a:prstGeom prst="rect">
            <a:avLst/>
          </a:prstGeom>
          <a:solidFill>
            <a:srgbClr val="009876"/>
          </a:solidFill>
          <a:ln w="12700">
            <a:miter lim="400000"/>
          </a:ln>
        </p:spPr>
        <p:txBody>
          <a:bodyPr lIns="45718" tIns="45718" rIns="45718" bIns="45718" anchor="ctr"/>
          <a:lstStyle/>
          <a:p>
            <a:pPr algn="ctr"/>
          </a:p>
        </p:txBody>
      </p:sp>
      <p:sp>
        <p:nvSpPr>
          <p:cNvPr id="18" name="Title Text"/>
          <p:cNvSpPr txBox="1"/>
          <p:nvPr>
            <p:ph type="title"/>
          </p:nvPr>
        </p:nvSpPr>
        <p:spPr>
          <a:xfrm>
            <a:off x="457200" y="972488"/>
            <a:ext cx="6400800" cy="1141005"/>
          </a:xfrm>
          <a:prstGeom prst="rect">
            <a:avLst/>
          </a:prstGeom>
        </p:spPr>
        <p:txBody>
          <a:bodyPr lIns="0" tIns="0" rIns="0" bIns="0" anchor="b"/>
          <a:lstStyle>
            <a:lvl1pPr>
              <a:lnSpc>
                <a:spcPct val="80000"/>
              </a:lnSpc>
              <a:defRPr sz="5400"/>
            </a:lvl1pPr>
          </a:lstStyle>
          <a:p>
            <a:pPr/>
            <a:r>
              <a:t>Title Text</a:t>
            </a:r>
          </a:p>
        </p:txBody>
      </p:sp>
      <p:sp>
        <p:nvSpPr>
          <p:cNvPr id="19" name="Body Level One…"/>
          <p:cNvSpPr txBox="1"/>
          <p:nvPr>
            <p:ph type="body" sz="quarter" idx="1"/>
          </p:nvPr>
        </p:nvSpPr>
        <p:spPr>
          <a:xfrm>
            <a:off x="457200" y="2286529"/>
            <a:ext cx="6597650" cy="746130"/>
          </a:xfrm>
          <a:prstGeom prst="rect">
            <a:avLst/>
          </a:prstGeom>
        </p:spPr>
        <p:txBody>
          <a:bodyPr lIns="0" tIns="0" rIns="0" bIns="0"/>
          <a:lstStyle>
            <a:lvl1pPr marL="0" indent="0">
              <a:lnSpc>
                <a:spcPct val="80000"/>
              </a:lnSpc>
              <a:buClrTx/>
              <a:buSzTx/>
              <a:buFontTx/>
              <a:buNone/>
              <a:defRPr sz="3200">
                <a:solidFill>
                  <a:srgbClr val="FDD809"/>
                </a:solidFill>
              </a:defRPr>
            </a:lvl1pPr>
            <a:lvl2pPr marL="0" indent="0">
              <a:lnSpc>
                <a:spcPct val="80000"/>
              </a:lnSpc>
              <a:buClrTx/>
              <a:buSzTx/>
              <a:buFontTx/>
              <a:buNone/>
              <a:defRPr sz="3200">
                <a:solidFill>
                  <a:srgbClr val="FDD809"/>
                </a:solidFill>
              </a:defRPr>
            </a:lvl2pPr>
            <a:lvl3pPr marL="0" indent="0">
              <a:lnSpc>
                <a:spcPct val="80000"/>
              </a:lnSpc>
              <a:buClrTx/>
              <a:buSzTx/>
              <a:buFontTx/>
              <a:buNone/>
              <a:defRPr sz="3200">
                <a:solidFill>
                  <a:srgbClr val="FDD809"/>
                </a:solidFill>
              </a:defRPr>
            </a:lvl3pPr>
            <a:lvl4pPr marL="0" indent="0">
              <a:lnSpc>
                <a:spcPct val="80000"/>
              </a:lnSpc>
              <a:buClrTx/>
              <a:buSzTx/>
              <a:buFontTx/>
              <a:buNone/>
              <a:defRPr sz="3200">
                <a:solidFill>
                  <a:srgbClr val="FDD809"/>
                </a:solidFill>
              </a:defRPr>
            </a:lvl4pPr>
            <a:lvl5pPr marL="0" indent="0">
              <a:lnSpc>
                <a:spcPct val="80000"/>
              </a:lnSpc>
              <a:buClrTx/>
              <a:buSzTx/>
              <a:buFontTx/>
              <a:buNone/>
              <a:defRPr sz="3200">
                <a:solidFill>
                  <a:srgbClr val="FDD809"/>
                </a:solidFill>
              </a:defRPr>
            </a:lvl5pPr>
          </a:lstStyle>
          <a:p>
            <a:pPr/>
            <a:r>
              <a:t>Body Level One</a:t>
            </a:r>
          </a:p>
          <a:p>
            <a:pPr lvl="1"/>
            <a:r>
              <a:t>Body Level Two</a:t>
            </a:r>
          </a:p>
          <a:p>
            <a:pPr lvl="2"/>
            <a:r>
              <a:t>Body Level Three</a:t>
            </a:r>
          </a:p>
          <a:p>
            <a:pPr lvl="3"/>
            <a:r>
              <a:t>Body Level Four</a:t>
            </a:r>
          </a:p>
          <a:p>
            <a:pPr lvl="4"/>
            <a:r>
              <a:t>Body Level Five</a:t>
            </a:r>
          </a:p>
        </p:txBody>
      </p:sp>
      <p:sp>
        <p:nvSpPr>
          <p:cNvPr id="20" name="Text Placeholder 16"/>
          <p:cNvSpPr/>
          <p:nvPr>
            <p:ph type="body" sz="quarter" idx="13"/>
          </p:nvPr>
        </p:nvSpPr>
        <p:spPr>
          <a:xfrm>
            <a:off x="457200" y="3870323"/>
            <a:ext cx="5035550" cy="297683"/>
          </a:xfrm>
          <a:prstGeom prst="rect">
            <a:avLst/>
          </a:prstGeom>
        </p:spPr>
        <p:txBody>
          <a:bodyPr lIns="0" tIns="0" rIns="0" bIns="0"/>
          <a:lstStyle/>
          <a:p>
            <a:pPr marL="205740" indent="-205740" defTabSz="329184">
              <a:spcBef>
                <a:spcPts val="1200"/>
              </a:spcBef>
              <a:defRPr sz="2016"/>
            </a:pPr>
          </a:p>
        </p:txBody>
      </p:sp>
      <p:sp>
        <p:nvSpPr>
          <p:cNvPr id="21" name="Text Placeholder 16"/>
          <p:cNvSpPr/>
          <p:nvPr>
            <p:ph type="body" sz="quarter" idx="14"/>
          </p:nvPr>
        </p:nvSpPr>
        <p:spPr>
          <a:xfrm>
            <a:off x="457200" y="5137132"/>
            <a:ext cx="3229649" cy="1459174"/>
          </a:xfrm>
          <a:prstGeom prst="rect">
            <a:avLst/>
          </a:prstGeom>
        </p:spPr>
        <p:txBody>
          <a:bodyPr lIns="0" tIns="0" rIns="0" bIns="0"/>
          <a:lstStyle/>
          <a:p>
            <a:pPr/>
          </a:p>
        </p:txBody>
      </p:sp>
      <p:sp>
        <p:nvSpPr>
          <p:cNvPr id="22" name="Right Triangle 11"/>
          <p:cNvSpPr/>
          <p:nvPr/>
        </p:nvSpPr>
        <p:spPr>
          <a:xfrm flipH="1" flipV="1">
            <a:off x="7358302" y="-14108"/>
            <a:ext cx="1801093" cy="43859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sp>
        <p:nvSpPr>
          <p:cNvPr id="23" name="Slide Number"/>
          <p:cNvSpPr txBox="1"/>
          <p:nvPr>
            <p:ph type="sldNum" sz="quarter" idx="2"/>
          </p:nvPr>
        </p:nvSpPr>
        <p:spPr>
          <a:xfrm>
            <a:off x="6407299" y="6286500"/>
            <a:ext cx="145902" cy="1397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hart">
    <p:spTree>
      <p:nvGrpSpPr>
        <p:cNvPr id="1" name=""/>
        <p:cNvGrpSpPr/>
        <p:nvPr/>
      </p:nvGrpSpPr>
      <p:grpSpPr>
        <a:xfrm>
          <a:off x="0" y="0"/>
          <a:ext cx="0" cy="0"/>
          <a:chOff x="0" y="0"/>
          <a:chExt cx="0" cy="0"/>
        </a:xfrm>
      </p:grpSpPr>
      <p:sp>
        <p:nvSpPr>
          <p:cNvPr id="139" name="Rectangle 6"/>
          <p:cNvSpPr/>
          <p:nvPr/>
        </p:nvSpPr>
        <p:spPr>
          <a:xfrm>
            <a:off x="0" y="1"/>
            <a:ext cx="9144000" cy="1227101"/>
          </a:xfrm>
          <a:prstGeom prst="rect">
            <a:avLst/>
          </a:prstGeom>
          <a:solidFill>
            <a:srgbClr val="009876"/>
          </a:solidFill>
          <a:ln w="12700">
            <a:miter lim="400000"/>
          </a:ln>
        </p:spPr>
        <p:txBody>
          <a:bodyPr lIns="45718" tIns="45718" rIns="45718" bIns="45718" anchor="ctr"/>
          <a:lstStyle/>
          <a:p>
            <a:pPr algn="ctr"/>
          </a:p>
        </p:txBody>
      </p:sp>
      <p:sp>
        <p:nvSpPr>
          <p:cNvPr id="140"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141" name="Straight Connector 19"/>
          <p:cNvSpPr/>
          <p:nvPr/>
        </p:nvSpPr>
        <p:spPr>
          <a:xfrm>
            <a:off x="0" y="6200017"/>
            <a:ext cx="9144001" cy="1"/>
          </a:xfrm>
          <a:prstGeom prst="line">
            <a:avLst/>
          </a:prstGeom>
          <a:ln w="12700">
            <a:solidFill>
              <a:srgbClr val="009876"/>
            </a:solidFill>
          </a:ln>
        </p:spPr>
        <p:txBody>
          <a:bodyPr lIns="45718" tIns="45718" rIns="45718" bIns="45718"/>
          <a:lstStyle/>
          <a:p>
            <a:pPr/>
          </a:p>
        </p:txBody>
      </p:sp>
      <p:sp>
        <p:nvSpPr>
          <p:cNvPr id="142" name="Right Triangle 5"/>
          <p:cNvSpPr/>
          <p:nvPr/>
        </p:nvSpPr>
        <p:spPr>
          <a:xfrm>
            <a:off x="7926916" y="-2"/>
            <a:ext cx="739683" cy="1217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09876"/>
          </a:solidFill>
          <a:ln w="12700">
            <a:miter lim="400000"/>
          </a:ln>
        </p:spPr>
        <p:txBody>
          <a:bodyPr lIns="45718" tIns="45718" rIns="45718" bIns="45718" anchor="ctr"/>
          <a:lstStyle/>
          <a:p>
            <a:pPr algn="ctr"/>
          </a:p>
        </p:txBody>
      </p:sp>
      <p:sp>
        <p:nvSpPr>
          <p:cNvPr id="143" name="Right Triangle 13"/>
          <p:cNvSpPr/>
          <p:nvPr/>
        </p:nvSpPr>
        <p:spPr>
          <a:xfrm flipH="1" flipV="1">
            <a:off x="8120302" y="-14111"/>
            <a:ext cx="1039087" cy="1241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pic>
        <p:nvPicPr>
          <p:cNvPr id="144" name="Picture 4" descr="Picture 4"/>
          <p:cNvPicPr>
            <a:picLocks noChangeAspect="1"/>
          </p:cNvPicPr>
          <p:nvPr/>
        </p:nvPicPr>
        <p:blipFill>
          <a:blip r:embed="rId2">
            <a:extLst/>
          </a:blip>
          <a:srcRect l="1785" t="14556" r="3571" b="12387"/>
          <a:stretch>
            <a:fillRect/>
          </a:stretch>
        </p:blipFill>
        <p:spPr>
          <a:xfrm>
            <a:off x="38497" y="6285293"/>
            <a:ext cx="2040562" cy="471643"/>
          </a:xfrm>
          <a:prstGeom prst="rect">
            <a:avLst/>
          </a:prstGeom>
          <a:ln w="12700">
            <a:miter lim="400000"/>
          </a:ln>
        </p:spPr>
      </p:pic>
      <p:sp>
        <p:nvSpPr>
          <p:cNvPr id="145" name="Title Text"/>
          <p:cNvSpPr txBox="1"/>
          <p:nvPr>
            <p:ph type="title"/>
          </p:nvPr>
        </p:nvSpPr>
        <p:spPr>
          <a:prstGeom prst="rect">
            <a:avLst/>
          </a:prstGeom>
        </p:spPr>
        <p:txBody>
          <a:bodyPr/>
          <a:lstStyle/>
          <a:p>
            <a:pPr/>
            <a:r>
              <a:t>Title Text</a:t>
            </a:r>
          </a:p>
        </p:txBody>
      </p:sp>
      <p:sp>
        <p:nvSpPr>
          <p:cNvPr id="146"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able">
    <p:spTree>
      <p:nvGrpSpPr>
        <p:cNvPr id="1" name=""/>
        <p:cNvGrpSpPr/>
        <p:nvPr/>
      </p:nvGrpSpPr>
      <p:grpSpPr>
        <a:xfrm>
          <a:off x="0" y="0"/>
          <a:ext cx="0" cy="0"/>
          <a:chOff x="0" y="0"/>
          <a:chExt cx="0" cy="0"/>
        </a:xfrm>
      </p:grpSpPr>
      <p:sp>
        <p:nvSpPr>
          <p:cNvPr id="154" name="Rectangle 6"/>
          <p:cNvSpPr/>
          <p:nvPr/>
        </p:nvSpPr>
        <p:spPr>
          <a:xfrm>
            <a:off x="0" y="1"/>
            <a:ext cx="9144000" cy="1227101"/>
          </a:xfrm>
          <a:prstGeom prst="rect">
            <a:avLst/>
          </a:prstGeom>
          <a:solidFill>
            <a:srgbClr val="009876"/>
          </a:solidFill>
          <a:ln w="12700">
            <a:miter lim="400000"/>
          </a:ln>
        </p:spPr>
        <p:txBody>
          <a:bodyPr lIns="45718" tIns="45718" rIns="45718" bIns="45718" anchor="ctr"/>
          <a:lstStyle/>
          <a:p>
            <a:pPr algn="ctr"/>
          </a:p>
        </p:txBody>
      </p:sp>
      <p:sp>
        <p:nvSpPr>
          <p:cNvPr id="155"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156" name="Straight Connector 19"/>
          <p:cNvSpPr/>
          <p:nvPr/>
        </p:nvSpPr>
        <p:spPr>
          <a:xfrm>
            <a:off x="0" y="6200017"/>
            <a:ext cx="9144001" cy="1"/>
          </a:xfrm>
          <a:prstGeom prst="line">
            <a:avLst/>
          </a:prstGeom>
          <a:ln w="12700">
            <a:solidFill>
              <a:srgbClr val="009876"/>
            </a:solidFill>
          </a:ln>
        </p:spPr>
        <p:txBody>
          <a:bodyPr lIns="45718" tIns="45718" rIns="45718" bIns="45718"/>
          <a:lstStyle/>
          <a:p>
            <a:pPr/>
          </a:p>
        </p:txBody>
      </p:sp>
      <p:sp>
        <p:nvSpPr>
          <p:cNvPr id="157" name="Right Triangle 5"/>
          <p:cNvSpPr/>
          <p:nvPr/>
        </p:nvSpPr>
        <p:spPr>
          <a:xfrm>
            <a:off x="7926916" y="-2"/>
            <a:ext cx="739683" cy="1217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09876"/>
          </a:solidFill>
          <a:ln w="12700">
            <a:miter lim="400000"/>
          </a:ln>
        </p:spPr>
        <p:txBody>
          <a:bodyPr lIns="45718" tIns="45718" rIns="45718" bIns="45718" anchor="ctr"/>
          <a:lstStyle/>
          <a:p>
            <a:pPr algn="ctr"/>
          </a:p>
        </p:txBody>
      </p:sp>
      <p:sp>
        <p:nvSpPr>
          <p:cNvPr id="158" name="Right Triangle 13"/>
          <p:cNvSpPr/>
          <p:nvPr/>
        </p:nvSpPr>
        <p:spPr>
          <a:xfrm flipH="1" flipV="1">
            <a:off x="8120302" y="-14111"/>
            <a:ext cx="1039087" cy="1241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pic>
        <p:nvPicPr>
          <p:cNvPr id="159" name="Picture 4" descr="Picture 4"/>
          <p:cNvPicPr>
            <a:picLocks noChangeAspect="1"/>
          </p:cNvPicPr>
          <p:nvPr/>
        </p:nvPicPr>
        <p:blipFill>
          <a:blip r:embed="rId2">
            <a:extLst/>
          </a:blip>
          <a:srcRect l="1785" t="14556" r="3571" b="12387"/>
          <a:stretch>
            <a:fillRect/>
          </a:stretch>
        </p:blipFill>
        <p:spPr>
          <a:xfrm>
            <a:off x="38497" y="6285293"/>
            <a:ext cx="2040562" cy="471643"/>
          </a:xfrm>
          <a:prstGeom prst="rect">
            <a:avLst/>
          </a:prstGeom>
          <a:ln w="12700">
            <a:miter lim="400000"/>
          </a:ln>
        </p:spPr>
      </p:pic>
      <p:sp>
        <p:nvSpPr>
          <p:cNvPr id="160" name="Title Text"/>
          <p:cNvSpPr txBox="1"/>
          <p:nvPr>
            <p:ph type="title"/>
          </p:nvPr>
        </p:nvSpPr>
        <p:spPr>
          <a:prstGeom prst="rect">
            <a:avLst/>
          </a:prstGeom>
        </p:spPr>
        <p:txBody>
          <a:bodyPr/>
          <a:lstStyle/>
          <a:p>
            <a:pPr/>
            <a:r>
              <a:t>Title Text</a:t>
            </a:r>
          </a:p>
        </p:txBody>
      </p:sp>
      <p:sp>
        <p:nvSpPr>
          <p:cNvPr id="161"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Slide">
    <p:spTree>
      <p:nvGrpSpPr>
        <p:cNvPr id="1" name=""/>
        <p:cNvGrpSpPr/>
        <p:nvPr/>
      </p:nvGrpSpPr>
      <p:grpSpPr>
        <a:xfrm>
          <a:off x="0" y="0"/>
          <a:ext cx="0" cy="0"/>
          <a:chOff x="0" y="0"/>
          <a:chExt cx="0" cy="0"/>
        </a:xfrm>
      </p:grpSpPr>
      <p:sp>
        <p:nvSpPr>
          <p:cNvPr id="169" name="Title Text"/>
          <p:cNvSpPr txBox="1"/>
          <p:nvPr>
            <p:ph type="title"/>
          </p:nvPr>
        </p:nvSpPr>
        <p:spPr>
          <a:prstGeom prst="rect">
            <a:avLst/>
          </a:prstGeom>
        </p:spPr>
        <p:txBody>
          <a:bodyPr/>
          <a:lstStyle/>
          <a:p>
            <a:pPr/>
            <a:r>
              <a:t>Title Text</a:t>
            </a:r>
          </a:p>
        </p:txBody>
      </p:sp>
      <p:sp>
        <p:nvSpPr>
          <p:cNvPr id="170" name="Picture Placeholder 4"/>
          <p:cNvSpPr/>
          <p:nvPr>
            <p:ph type="pic" idx="13"/>
          </p:nvPr>
        </p:nvSpPr>
        <p:spPr>
          <a:xfrm>
            <a:off x="0" y="1216121"/>
            <a:ext cx="9144000" cy="4918367"/>
          </a:xfrm>
          <a:prstGeom prst="rect">
            <a:avLst/>
          </a:prstGeom>
        </p:spPr>
        <p:txBody>
          <a:bodyPr lIns="91439" tIns="45719" rIns="91439" bIns="45719">
            <a:noAutofit/>
          </a:bodyPr>
          <a:lstStyle/>
          <a:p>
            <a:pPr/>
          </a:p>
        </p:txBody>
      </p:sp>
      <p:sp>
        <p:nvSpPr>
          <p:cNvPr id="1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 Images">
    <p:spTree>
      <p:nvGrpSpPr>
        <p:cNvPr id="1" name=""/>
        <p:cNvGrpSpPr/>
        <p:nvPr/>
      </p:nvGrpSpPr>
      <p:grpSpPr>
        <a:xfrm>
          <a:off x="0" y="0"/>
          <a:ext cx="0" cy="0"/>
          <a:chOff x="0" y="0"/>
          <a:chExt cx="0" cy="0"/>
        </a:xfrm>
      </p:grpSpPr>
      <p:sp>
        <p:nvSpPr>
          <p:cNvPr id="178" name="Rectangle 6"/>
          <p:cNvSpPr/>
          <p:nvPr/>
        </p:nvSpPr>
        <p:spPr>
          <a:xfrm>
            <a:off x="0" y="1"/>
            <a:ext cx="9144000" cy="1227101"/>
          </a:xfrm>
          <a:prstGeom prst="rect">
            <a:avLst/>
          </a:prstGeom>
          <a:solidFill>
            <a:srgbClr val="009876"/>
          </a:solidFill>
          <a:ln w="12700">
            <a:miter lim="400000"/>
          </a:ln>
        </p:spPr>
        <p:txBody>
          <a:bodyPr lIns="45718" tIns="45718" rIns="45718" bIns="45718" anchor="ctr"/>
          <a:lstStyle/>
          <a:p>
            <a:pPr algn="ctr"/>
          </a:p>
        </p:txBody>
      </p:sp>
      <p:sp>
        <p:nvSpPr>
          <p:cNvPr id="179"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180" name="Straight Connector 19"/>
          <p:cNvSpPr/>
          <p:nvPr/>
        </p:nvSpPr>
        <p:spPr>
          <a:xfrm>
            <a:off x="0" y="6200017"/>
            <a:ext cx="9144001" cy="1"/>
          </a:xfrm>
          <a:prstGeom prst="line">
            <a:avLst/>
          </a:prstGeom>
          <a:ln w="12700">
            <a:solidFill>
              <a:srgbClr val="009876"/>
            </a:solidFill>
          </a:ln>
        </p:spPr>
        <p:txBody>
          <a:bodyPr lIns="45718" tIns="45718" rIns="45718" bIns="45718"/>
          <a:lstStyle/>
          <a:p>
            <a:pPr/>
          </a:p>
        </p:txBody>
      </p:sp>
      <p:sp>
        <p:nvSpPr>
          <p:cNvPr id="181" name="Right Triangle 5"/>
          <p:cNvSpPr/>
          <p:nvPr/>
        </p:nvSpPr>
        <p:spPr>
          <a:xfrm>
            <a:off x="7926916" y="-2"/>
            <a:ext cx="739683" cy="1217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09876"/>
          </a:solidFill>
          <a:ln w="12700">
            <a:miter lim="400000"/>
          </a:ln>
        </p:spPr>
        <p:txBody>
          <a:bodyPr lIns="45718" tIns="45718" rIns="45718" bIns="45718" anchor="ctr"/>
          <a:lstStyle/>
          <a:p>
            <a:pPr algn="ctr"/>
          </a:p>
        </p:txBody>
      </p:sp>
      <p:sp>
        <p:nvSpPr>
          <p:cNvPr id="182" name="Right Triangle 13"/>
          <p:cNvSpPr/>
          <p:nvPr/>
        </p:nvSpPr>
        <p:spPr>
          <a:xfrm flipH="1" flipV="1">
            <a:off x="8120302" y="-14111"/>
            <a:ext cx="1039087" cy="1241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pic>
        <p:nvPicPr>
          <p:cNvPr id="183" name="Picture 4" descr="Picture 4"/>
          <p:cNvPicPr>
            <a:picLocks noChangeAspect="1"/>
          </p:cNvPicPr>
          <p:nvPr/>
        </p:nvPicPr>
        <p:blipFill>
          <a:blip r:embed="rId2">
            <a:extLst/>
          </a:blip>
          <a:srcRect l="1785" t="14556" r="3571" b="12387"/>
          <a:stretch>
            <a:fillRect/>
          </a:stretch>
        </p:blipFill>
        <p:spPr>
          <a:xfrm>
            <a:off x="38497" y="6285293"/>
            <a:ext cx="2040562" cy="471643"/>
          </a:xfrm>
          <a:prstGeom prst="rect">
            <a:avLst/>
          </a:prstGeom>
          <a:ln w="12700">
            <a:miter lim="400000"/>
          </a:ln>
        </p:spPr>
      </p:pic>
      <p:sp>
        <p:nvSpPr>
          <p:cNvPr id="184" name="Title Text"/>
          <p:cNvSpPr txBox="1"/>
          <p:nvPr>
            <p:ph type="title"/>
          </p:nvPr>
        </p:nvSpPr>
        <p:spPr>
          <a:prstGeom prst="rect">
            <a:avLst/>
          </a:prstGeom>
        </p:spPr>
        <p:txBody>
          <a:bodyPr/>
          <a:lstStyle/>
          <a:p>
            <a:pPr/>
            <a:r>
              <a:t>Title Text</a:t>
            </a:r>
          </a:p>
        </p:txBody>
      </p:sp>
      <p:sp>
        <p:nvSpPr>
          <p:cNvPr id="185" name="Straight Connector 14"/>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186" name="Picture Placeholder 4"/>
          <p:cNvSpPr/>
          <p:nvPr>
            <p:ph type="pic" sz="half" idx="13"/>
          </p:nvPr>
        </p:nvSpPr>
        <p:spPr>
          <a:xfrm>
            <a:off x="0" y="1216121"/>
            <a:ext cx="4582584" cy="4918367"/>
          </a:xfrm>
          <a:prstGeom prst="rect">
            <a:avLst/>
          </a:prstGeom>
        </p:spPr>
        <p:txBody>
          <a:bodyPr lIns="91439" tIns="45719" rIns="91439" bIns="45719">
            <a:noAutofit/>
          </a:bodyPr>
          <a:lstStyle/>
          <a:p>
            <a:pPr/>
          </a:p>
        </p:txBody>
      </p:sp>
      <p:sp>
        <p:nvSpPr>
          <p:cNvPr id="187" name="Picture Placeholder 4"/>
          <p:cNvSpPr/>
          <p:nvPr>
            <p:ph type="pic" sz="half" idx="14"/>
          </p:nvPr>
        </p:nvSpPr>
        <p:spPr>
          <a:xfrm>
            <a:off x="4572000" y="1216121"/>
            <a:ext cx="4582584" cy="4918367"/>
          </a:xfrm>
          <a:prstGeom prst="rect">
            <a:avLst/>
          </a:prstGeom>
        </p:spPr>
        <p:txBody>
          <a:bodyPr lIns="91439" tIns="45719" rIns="91439" bIns="45719">
            <a:noAutofit/>
          </a:bodyPr>
          <a:lstStyle/>
          <a:p>
            <a:pPr/>
          </a:p>
        </p:txBody>
      </p:sp>
      <p:sp>
        <p:nvSpPr>
          <p:cNvPr id="188" name="Straight Connector 2"/>
          <p:cNvSpPr/>
          <p:nvPr/>
        </p:nvSpPr>
        <p:spPr>
          <a:xfrm flipH="1">
            <a:off x="4571998" y="1216118"/>
            <a:ext cx="6" cy="4918372"/>
          </a:xfrm>
          <a:prstGeom prst="line">
            <a:avLst/>
          </a:prstGeom>
          <a:ln w="25400">
            <a:solidFill>
              <a:srgbClr val="426480"/>
            </a:solidFill>
          </a:ln>
        </p:spPr>
        <p:txBody>
          <a:bodyPr lIns="45718" tIns="45718" rIns="45718" bIns="45718"/>
          <a:lstStyle/>
          <a:p>
            <a:pPr/>
          </a:p>
        </p:txBody>
      </p:sp>
      <p:sp>
        <p:nvSpPr>
          <p:cNvPr id="1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deo Slide">
    <p:spTree>
      <p:nvGrpSpPr>
        <p:cNvPr id="1" name=""/>
        <p:cNvGrpSpPr/>
        <p:nvPr/>
      </p:nvGrpSpPr>
      <p:grpSpPr>
        <a:xfrm>
          <a:off x="0" y="0"/>
          <a:ext cx="0" cy="0"/>
          <a:chOff x="0" y="0"/>
          <a:chExt cx="0" cy="0"/>
        </a:xfrm>
      </p:grpSpPr>
      <p:sp>
        <p:nvSpPr>
          <p:cNvPr id="196" name="Rectangle 6"/>
          <p:cNvSpPr/>
          <p:nvPr/>
        </p:nvSpPr>
        <p:spPr>
          <a:xfrm>
            <a:off x="0" y="1"/>
            <a:ext cx="9144000" cy="1227101"/>
          </a:xfrm>
          <a:prstGeom prst="rect">
            <a:avLst/>
          </a:prstGeom>
          <a:solidFill>
            <a:srgbClr val="009876"/>
          </a:solidFill>
          <a:ln w="12700">
            <a:miter lim="400000"/>
          </a:ln>
        </p:spPr>
        <p:txBody>
          <a:bodyPr lIns="45718" tIns="45718" rIns="45718" bIns="45718" anchor="ctr"/>
          <a:lstStyle/>
          <a:p>
            <a:pPr algn="ctr"/>
          </a:p>
        </p:txBody>
      </p:sp>
      <p:sp>
        <p:nvSpPr>
          <p:cNvPr id="197"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198" name="Straight Connector 19"/>
          <p:cNvSpPr/>
          <p:nvPr/>
        </p:nvSpPr>
        <p:spPr>
          <a:xfrm>
            <a:off x="0" y="6200017"/>
            <a:ext cx="9144001" cy="1"/>
          </a:xfrm>
          <a:prstGeom prst="line">
            <a:avLst/>
          </a:prstGeom>
          <a:ln w="12700">
            <a:solidFill>
              <a:srgbClr val="009876"/>
            </a:solidFill>
          </a:ln>
        </p:spPr>
        <p:txBody>
          <a:bodyPr lIns="45718" tIns="45718" rIns="45718" bIns="45718"/>
          <a:lstStyle/>
          <a:p>
            <a:pPr/>
          </a:p>
        </p:txBody>
      </p:sp>
      <p:sp>
        <p:nvSpPr>
          <p:cNvPr id="199" name="Right Triangle 5"/>
          <p:cNvSpPr/>
          <p:nvPr/>
        </p:nvSpPr>
        <p:spPr>
          <a:xfrm>
            <a:off x="7926916" y="-2"/>
            <a:ext cx="739683" cy="1217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09876"/>
          </a:solidFill>
          <a:ln w="12700">
            <a:miter lim="400000"/>
          </a:ln>
        </p:spPr>
        <p:txBody>
          <a:bodyPr lIns="45718" tIns="45718" rIns="45718" bIns="45718" anchor="ctr"/>
          <a:lstStyle/>
          <a:p>
            <a:pPr algn="ctr"/>
          </a:p>
        </p:txBody>
      </p:sp>
      <p:sp>
        <p:nvSpPr>
          <p:cNvPr id="200" name="Right Triangle 13"/>
          <p:cNvSpPr/>
          <p:nvPr/>
        </p:nvSpPr>
        <p:spPr>
          <a:xfrm flipH="1" flipV="1">
            <a:off x="8120302" y="-14111"/>
            <a:ext cx="1039087" cy="1241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pic>
        <p:nvPicPr>
          <p:cNvPr id="201" name="Picture 4" descr="Picture 4"/>
          <p:cNvPicPr>
            <a:picLocks noChangeAspect="1"/>
          </p:cNvPicPr>
          <p:nvPr/>
        </p:nvPicPr>
        <p:blipFill>
          <a:blip r:embed="rId2">
            <a:extLst/>
          </a:blip>
          <a:srcRect l="1785" t="14556" r="3571" b="12387"/>
          <a:stretch>
            <a:fillRect/>
          </a:stretch>
        </p:blipFill>
        <p:spPr>
          <a:xfrm>
            <a:off x="38497" y="6285293"/>
            <a:ext cx="2040562" cy="471643"/>
          </a:xfrm>
          <a:prstGeom prst="rect">
            <a:avLst/>
          </a:prstGeom>
          <a:ln w="12700">
            <a:miter lim="400000"/>
          </a:ln>
        </p:spPr>
      </p:pic>
      <p:sp>
        <p:nvSpPr>
          <p:cNvPr id="202" name="Title Text"/>
          <p:cNvSpPr txBox="1"/>
          <p:nvPr>
            <p:ph type="title"/>
          </p:nvPr>
        </p:nvSpPr>
        <p:spPr>
          <a:prstGeom prst="rect">
            <a:avLst/>
          </a:prstGeom>
        </p:spPr>
        <p:txBody>
          <a:bodyPr/>
          <a:lstStyle/>
          <a:p>
            <a:pPr/>
            <a:r>
              <a:t>Title Text</a:t>
            </a:r>
          </a:p>
        </p:txBody>
      </p:sp>
      <p:sp>
        <p:nvSpPr>
          <p:cNvPr id="203" name="TextBox 11"/>
          <p:cNvSpPr txBox="1"/>
          <p:nvPr/>
        </p:nvSpPr>
        <p:spPr>
          <a:xfrm>
            <a:off x="6588628" y="6470712"/>
            <a:ext cx="1668786" cy="139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sz="1000">
                <a:solidFill>
                  <a:srgbClr val="042B4A"/>
                </a:solidFill>
              </a:defRPr>
            </a:lvl1pPr>
          </a:lstStyle>
          <a:p>
            <a:pPr/>
            <a:r>
              <a:t>MassHireFallRiverCareers.org</a:t>
            </a:r>
          </a:p>
        </p:txBody>
      </p:sp>
      <p:sp>
        <p:nvSpPr>
          <p:cNvPr id="204" name="Straight Connector 14"/>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205" name="Media Placeholder 2"/>
          <p:cNvSpPr/>
          <p:nvPr>
            <p:ph type="media" idx="13"/>
          </p:nvPr>
        </p:nvSpPr>
        <p:spPr>
          <a:xfrm>
            <a:off x="0" y="1236662"/>
            <a:ext cx="9144000" cy="5621340"/>
          </a:xfrm>
          <a:prstGeom prst="rect">
            <a:avLst/>
          </a:prstGeom>
        </p:spPr>
        <p:txBody>
          <a:bodyPr lIns="91439" tIns="45719" rIns="91439" bIns="45719">
            <a:noAutofit/>
          </a:bodyPr>
          <a:lstStyle/>
          <a:p>
            <a:pPr/>
          </a:p>
        </p:txBody>
      </p:sp>
      <p:sp>
        <p:nvSpPr>
          <p:cNvPr id="2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0" name="Title Text"/>
          <p:cNvSpPr txBox="1"/>
          <p:nvPr>
            <p:ph type="title"/>
          </p:nvPr>
        </p:nvSpPr>
        <p:spPr>
          <a:prstGeom prst="rect">
            <a:avLst/>
          </a:prstGeom>
        </p:spPr>
        <p:txBody>
          <a:bodyPr/>
          <a:lstStyle/>
          <a:p>
            <a:pPr/>
            <a:r>
              <a:t>Title Text</a:t>
            </a:r>
          </a:p>
        </p:txBody>
      </p:sp>
      <p:sp>
        <p:nvSpPr>
          <p:cNvPr id="3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Content Boxes">
    <p:spTree>
      <p:nvGrpSpPr>
        <p:cNvPr id="1" name=""/>
        <p:cNvGrpSpPr/>
        <p:nvPr/>
      </p:nvGrpSpPr>
      <p:grpSpPr>
        <a:xfrm>
          <a:off x="0" y="0"/>
          <a:ext cx="0" cy="0"/>
          <a:chOff x="0" y="0"/>
          <a:chExt cx="0" cy="0"/>
        </a:xfrm>
      </p:grpSpPr>
      <p:sp>
        <p:nvSpPr>
          <p:cNvPr id="39" name="Title Text"/>
          <p:cNvSpPr txBox="1"/>
          <p:nvPr>
            <p:ph type="title"/>
          </p:nvPr>
        </p:nvSpPr>
        <p:spPr>
          <a:prstGeom prst="rect">
            <a:avLst/>
          </a:prstGeom>
        </p:spPr>
        <p:txBody>
          <a:bodyPr/>
          <a:lstStyle/>
          <a:p>
            <a:pPr/>
            <a:r>
              <a:t>Title Text</a:t>
            </a:r>
          </a:p>
        </p:txBody>
      </p:sp>
      <p:sp>
        <p:nvSpPr>
          <p:cNvPr id="40" name="Body Level One…"/>
          <p:cNvSpPr txBox="1"/>
          <p:nvPr>
            <p:ph type="body" sz="half" idx="1"/>
          </p:nvPr>
        </p:nvSpPr>
        <p:spPr>
          <a:xfrm>
            <a:off x="457200" y="1446234"/>
            <a:ext cx="3903134" cy="4525965"/>
          </a:xfrm>
          <a:prstGeom prst="rect">
            <a:avLst/>
          </a:prstGeom>
        </p:spPr>
        <p:txBody>
          <a:bodyPr/>
          <a:lstStyle>
            <a:lvl1pPr>
              <a:defRPr sz="2400"/>
            </a:lvl1pPr>
            <a:lvl2pPr marL="794066" indent="-344804">
              <a:defRPr sz="2400"/>
            </a:lvl2pPr>
            <a:lvl3pPr marL="1166812" indent="-304800">
              <a:defRPr sz="2400"/>
            </a:lvl3pPr>
            <a:lvl4pPr marL="1618189" indent="-300564">
              <a:defRPr sz="2400"/>
            </a:lvl4pPr>
            <a:lvl5pPr marL="2019300" indent="-304800">
              <a:defRPr sz="2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hree Content">
    <p:spTree>
      <p:nvGrpSpPr>
        <p:cNvPr id="1" name=""/>
        <p:cNvGrpSpPr/>
        <p:nvPr/>
      </p:nvGrpSpPr>
      <p:grpSpPr>
        <a:xfrm>
          <a:off x="0" y="0"/>
          <a:ext cx="0" cy="0"/>
          <a:chOff x="0" y="0"/>
          <a:chExt cx="0" cy="0"/>
        </a:xfrm>
      </p:grpSpPr>
      <p:sp>
        <p:nvSpPr>
          <p:cNvPr id="48" name="Rectangle 6"/>
          <p:cNvSpPr/>
          <p:nvPr/>
        </p:nvSpPr>
        <p:spPr>
          <a:xfrm>
            <a:off x="0" y="1"/>
            <a:ext cx="9144000" cy="1227101"/>
          </a:xfrm>
          <a:prstGeom prst="rect">
            <a:avLst/>
          </a:prstGeom>
          <a:solidFill>
            <a:srgbClr val="009876"/>
          </a:solidFill>
          <a:ln w="12700">
            <a:miter lim="400000"/>
          </a:ln>
        </p:spPr>
        <p:txBody>
          <a:bodyPr lIns="45718" tIns="45718" rIns="45718" bIns="45718" anchor="ctr"/>
          <a:lstStyle/>
          <a:p>
            <a:pPr algn="ctr"/>
          </a:p>
        </p:txBody>
      </p:sp>
      <p:sp>
        <p:nvSpPr>
          <p:cNvPr id="49"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50" name="Straight Connector 19"/>
          <p:cNvSpPr/>
          <p:nvPr/>
        </p:nvSpPr>
        <p:spPr>
          <a:xfrm>
            <a:off x="0" y="6200017"/>
            <a:ext cx="9144001" cy="1"/>
          </a:xfrm>
          <a:prstGeom prst="line">
            <a:avLst/>
          </a:prstGeom>
          <a:ln w="12700">
            <a:solidFill>
              <a:srgbClr val="009876"/>
            </a:solidFill>
          </a:ln>
        </p:spPr>
        <p:txBody>
          <a:bodyPr lIns="45718" tIns="45718" rIns="45718" bIns="45718"/>
          <a:lstStyle/>
          <a:p>
            <a:pPr/>
          </a:p>
        </p:txBody>
      </p:sp>
      <p:sp>
        <p:nvSpPr>
          <p:cNvPr id="51" name="Right Triangle 5"/>
          <p:cNvSpPr/>
          <p:nvPr/>
        </p:nvSpPr>
        <p:spPr>
          <a:xfrm>
            <a:off x="7926916" y="-2"/>
            <a:ext cx="739683" cy="1217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09876"/>
          </a:solidFill>
          <a:ln w="12700">
            <a:miter lim="400000"/>
          </a:ln>
        </p:spPr>
        <p:txBody>
          <a:bodyPr lIns="45718" tIns="45718" rIns="45718" bIns="45718" anchor="ctr"/>
          <a:lstStyle/>
          <a:p>
            <a:pPr algn="ctr"/>
          </a:p>
        </p:txBody>
      </p:sp>
      <p:sp>
        <p:nvSpPr>
          <p:cNvPr id="52" name="Right Triangle 13"/>
          <p:cNvSpPr/>
          <p:nvPr/>
        </p:nvSpPr>
        <p:spPr>
          <a:xfrm flipH="1" flipV="1">
            <a:off x="8120302" y="-14111"/>
            <a:ext cx="1039087" cy="1241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pic>
        <p:nvPicPr>
          <p:cNvPr id="53" name="Picture 4" descr="Picture 4"/>
          <p:cNvPicPr>
            <a:picLocks noChangeAspect="1"/>
          </p:cNvPicPr>
          <p:nvPr/>
        </p:nvPicPr>
        <p:blipFill>
          <a:blip r:embed="rId2">
            <a:extLst/>
          </a:blip>
          <a:srcRect l="1785" t="14556" r="3571" b="12387"/>
          <a:stretch>
            <a:fillRect/>
          </a:stretch>
        </p:blipFill>
        <p:spPr>
          <a:xfrm>
            <a:off x="38497" y="6285293"/>
            <a:ext cx="2040562" cy="471643"/>
          </a:xfrm>
          <a:prstGeom prst="rect">
            <a:avLst/>
          </a:prstGeom>
          <a:ln w="12700">
            <a:miter lim="400000"/>
          </a:ln>
        </p:spPr>
      </p:pic>
      <p:sp>
        <p:nvSpPr>
          <p:cNvPr id="54" name="Title Text"/>
          <p:cNvSpPr txBox="1"/>
          <p:nvPr>
            <p:ph type="title"/>
          </p:nvPr>
        </p:nvSpPr>
        <p:spPr>
          <a:prstGeom prst="rect">
            <a:avLst/>
          </a:prstGeom>
        </p:spPr>
        <p:txBody>
          <a:bodyPr/>
          <a:lstStyle/>
          <a:p>
            <a:pPr/>
            <a:r>
              <a:t>Title Text</a:t>
            </a:r>
          </a:p>
        </p:txBody>
      </p:sp>
      <p:sp>
        <p:nvSpPr>
          <p:cNvPr id="55" name="Straight Connector 14"/>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56" name="Body Level One…"/>
          <p:cNvSpPr txBox="1"/>
          <p:nvPr>
            <p:ph type="body" sz="quarter" idx="1"/>
          </p:nvPr>
        </p:nvSpPr>
        <p:spPr>
          <a:xfrm>
            <a:off x="457200" y="1446234"/>
            <a:ext cx="2601386" cy="4525965"/>
          </a:xfrm>
          <a:prstGeom prst="rect">
            <a:avLst/>
          </a:prstGeom>
        </p:spPr>
        <p:txBody>
          <a:bodyPr/>
          <a:lstStyle>
            <a:lvl1pPr marL="233363" indent="-233363">
              <a:defRPr sz="2000"/>
            </a:lvl1pPr>
            <a:lvl2pPr marL="768526" indent="-319263">
              <a:defRPr sz="2000"/>
            </a:lvl2pPr>
            <a:lvl3pPr marL="1147762" indent="-285750">
              <a:defRPr sz="2000"/>
            </a:lvl3pPr>
            <a:lvl4pPr marL="1599404" indent="-281779">
              <a:defRPr sz="2000"/>
            </a:lvl4pPr>
            <a:lvl5pPr marL="2000250" indent="-285750">
              <a:defRPr sz="20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2 Content Boxes">
    <p:spTree>
      <p:nvGrpSpPr>
        <p:cNvPr id="1" name=""/>
        <p:cNvGrpSpPr/>
        <p:nvPr/>
      </p:nvGrpSpPr>
      <p:grpSpPr>
        <a:xfrm>
          <a:off x="0" y="0"/>
          <a:ext cx="0" cy="0"/>
          <a:chOff x="0" y="0"/>
          <a:chExt cx="0" cy="0"/>
        </a:xfrm>
      </p:grpSpPr>
      <p:sp>
        <p:nvSpPr>
          <p:cNvPr id="64" name="Rectangle 6"/>
          <p:cNvSpPr/>
          <p:nvPr/>
        </p:nvSpPr>
        <p:spPr>
          <a:xfrm>
            <a:off x="0" y="1"/>
            <a:ext cx="9144000" cy="1227101"/>
          </a:xfrm>
          <a:prstGeom prst="rect">
            <a:avLst/>
          </a:prstGeom>
          <a:solidFill>
            <a:srgbClr val="009876"/>
          </a:solidFill>
          <a:ln w="12700">
            <a:miter lim="400000"/>
          </a:ln>
        </p:spPr>
        <p:txBody>
          <a:bodyPr lIns="45718" tIns="45718" rIns="45718" bIns="45718" anchor="ctr"/>
          <a:lstStyle/>
          <a:p>
            <a:pPr algn="ctr"/>
          </a:p>
        </p:txBody>
      </p:sp>
      <p:sp>
        <p:nvSpPr>
          <p:cNvPr id="65"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66" name="Straight Connector 19"/>
          <p:cNvSpPr/>
          <p:nvPr/>
        </p:nvSpPr>
        <p:spPr>
          <a:xfrm>
            <a:off x="0" y="6200017"/>
            <a:ext cx="9144001" cy="1"/>
          </a:xfrm>
          <a:prstGeom prst="line">
            <a:avLst/>
          </a:prstGeom>
          <a:ln w="12700">
            <a:solidFill>
              <a:srgbClr val="009876"/>
            </a:solidFill>
          </a:ln>
        </p:spPr>
        <p:txBody>
          <a:bodyPr lIns="45718" tIns="45718" rIns="45718" bIns="45718"/>
          <a:lstStyle/>
          <a:p>
            <a:pPr/>
          </a:p>
        </p:txBody>
      </p:sp>
      <p:sp>
        <p:nvSpPr>
          <p:cNvPr id="67" name="Right Triangle 5"/>
          <p:cNvSpPr/>
          <p:nvPr/>
        </p:nvSpPr>
        <p:spPr>
          <a:xfrm>
            <a:off x="7926916" y="-2"/>
            <a:ext cx="739683" cy="1217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09876"/>
          </a:solidFill>
          <a:ln w="12700">
            <a:miter lim="400000"/>
          </a:ln>
        </p:spPr>
        <p:txBody>
          <a:bodyPr lIns="45718" tIns="45718" rIns="45718" bIns="45718" anchor="ctr"/>
          <a:lstStyle/>
          <a:p>
            <a:pPr algn="ctr"/>
          </a:p>
        </p:txBody>
      </p:sp>
      <p:sp>
        <p:nvSpPr>
          <p:cNvPr id="68" name="Right Triangle 13"/>
          <p:cNvSpPr/>
          <p:nvPr/>
        </p:nvSpPr>
        <p:spPr>
          <a:xfrm flipH="1" flipV="1">
            <a:off x="8120302" y="-14111"/>
            <a:ext cx="1039087" cy="1241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pic>
        <p:nvPicPr>
          <p:cNvPr id="69" name="Picture 4" descr="Picture 4"/>
          <p:cNvPicPr>
            <a:picLocks noChangeAspect="1"/>
          </p:cNvPicPr>
          <p:nvPr/>
        </p:nvPicPr>
        <p:blipFill>
          <a:blip r:embed="rId2">
            <a:extLst/>
          </a:blip>
          <a:srcRect l="1785" t="14556" r="3571" b="12387"/>
          <a:stretch>
            <a:fillRect/>
          </a:stretch>
        </p:blipFill>
        <p:spPr>
          <a:xfrm>
            <a:off x="38497" y="6285293"/>
            <a:ext cx="2040562" cy="471643"/>
          </a:xfrm>
          <a:prstGeom prst="rect">
            <a:avLst/>
          </a:prstGeom>
          <a:ln w="12700">
            <a:miter lim="400000"/>
          </a:ln>
        </p:spPr>
      </p:pic>
      <p:sp>
        <p:nvSpPr>
          <p:cNvPr id="70" name="Title Text"/>
          <p:cNvSpPr txBox="1"/>
          <p:nvPr>
            <p:ph type="title"/>
          </p:nvPr>
        </p:nvSpPr>
        <p:spPr>
          <a:prstGeom prst="rect">
            <a:avLst/>
          </a:prstGeom>
        </p:spPr>
        <p:txBody>
          <a:bodyPr/>
          <a:lstStyle/>
          <a:p>
            <a:pPr/>
            <a:r>
              <a:t>Title Text</a:t>
            </a:r>
          </a:p>
        </p:txBody>
      </p:sp>
      <p:sp>
        <p:nvSpPr>
          <p:cNvPr id="71" name="Straight Connector 14"/>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72" name="Body Level One…"/>
          <p:cNvSpPr txBox="1"/>
          <p:nvPr>
            <p:ph type="body" sz="half" idx="1"/>
          </p:nvPr>
        </p:nvSpPr>
        <p:spPr>
          <a:xfrm>
            <a:off x="457200" y="1446234"/>
            <a:ext cx="3903134" cy="4525965"/>
          </a:xfrm>
          <a:prstGeom prst="rect">
            <a:avLst/>
          </a:prstGeom>
        </p:spPr>
        <p:txBody>
          <a:bodyPr/>
          <a:lstStyle>
            <a:lvl1pPr>
              <a:defRPr sz="2400"/>
            </a:lvl1pPr>
            <a:lvl2pPr marL="794066" indent="-344804">
              <a:defRPr sz="2400"/>
            </a:lvl2pPr>
            <a:lvl3pPr marL="1166812" indent="-304800">
              <a:defRPr sz="2400"/>
            </a:lvl3pPr>
            <a:lvl4pPr marL="1618189" indent="-300564">
              <a:defRPr sz="2400"/>
            </a:lvl4pPr>
            <a:lvl5pPr marL="2019300" indent="-304800">
              <a:defRPr sz="2400"/>
            </a:lvl5pPr>
          </a:lstStyle>
          <a:p>
            <a:pPr/>
            <a:r>
              <a:t>Body Level One</a:t>
            </a:r>
          </a:p>
          <a:p>
            <a:pPr lvl="1"/>
            <a:r>
              <a:t>Body Level Two</a:t>
            </a:r>
          </a:p>
          <a:p>
            <a:pPr lvl="2"/>
            <a:r>
              <a:t>Body Level Three</a:t>
            </a:r>
          </a:p>
          <a:p>
            <a:pPr lvl="3"/>
            <a:r>
              <a:t>Body Level Four</a:t>
            </a:r>
          </a:p>
          <a:p>
            <a:pPr lvl="4"/>
            <a:r>
              <a:t>Body Level Five</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 Content Boxes">
    <p:spTree>
      <p:nvGrpSpPr>
        <p:cNvPr id="1" name=""/>
        <p:cNvGrpSpPr/>
        <p:nvPr/>
      </p:nvGrpSpPr>
      <p:grpSpPr>
        <a:xfrm>
          <a:off x="0" y="0"/>
          <a:ext cx="0" cy="0"/>
          <a:chOff x="0" y="0"/>
          <a:chExt cx="0" cy="0"/>
        </a:xfrm>
      </p:grpSpPr>
      <p:sp>
        <p:nvSpPr>
          <p:cNvPr id="80" name="Rectangle 6"/>
          <p:cNvSpPr/>
          <p:nvPr/>
        </p:nvSpPr>
        <p:spPr>
          <a:xfrm>
            <a:off x="0" y="1"/>
            <a:ext cx="9144000" cy="1227101"/>
          </a:xfrm>
          <a:prstGeom prst="rect">
            <a:avLst/>
          </a:prstGeom>
          <a:solidFill>
            <a:srgbClr val="009876"/>
          </a:solidFill>
          <a:ln w="12700">
            <a:miter lim="400000"/>
          </a:ln>
        </p:spPr>
        <p:txBody>
          <a:bodyPr lIns="45718" tIns="45718" rIns="45718" bIns="45718" anchor="ctr"/>
          <a:lstStyle/>
          <a:p>
            <a:pPr algn="ctr"/>
          </a:p>
        </p:txBody>
      </p:sp>
      <p:sp>
        <p:nvSpPr>
          <p:cNvPr id="81"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82" name="Straight Connector 19"/>
          <p:cNvSpPr/>
          <p:nvPr/>
        </p:nvSpPr>
        <p:spPr>
          <a:xfrm>
            <a:off x="0" y="6200017"/>
            <a:ext cx="9144001" cy="1"/>
          </a:xfrm>
          <a:prstGeom prst="line">
            <a:avLst/>
          </a:prstGeom>
          <a:ln w="12700">
            <a:solidFill>
              <a:srgbClr val="009876"/>
            </a:solidFill>
          </a:ln>
        </p:spPr>
        <p:txBody>
          <a:bodyPr lIns="45718" tIns="45718" rIns="45718" bIns="45718"/>
          <a:lstStyle/>
          <a:p>
            <a:pPr/>
          </a:p>
        </p:txBody>
      </p:sp>
      <p:sp>
        <p:nvSpPr>
          <p:cNvPr id="83" name="Right Triangle 5"/>
          <p:cNvSpPr/>
          <p:nvPr/>
        </p:nvSpPr>
        <p:spPr>
          <a:xfrm>
            <a:off x="7926916" y="-2"/>
            <a:ext cx="739683" cy="1217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09876"/>
          </a:solidFill>
          <a:ln w="12700">
            <a:miter lim="400000"/>
          </a:ln>
        </p:spPr>
        <p:txBody>
          <a:bodyPr lIns="45718" tIns="45718" rIns="45718" bIns="45718" anchor="ctr"/>
          <a:lstStyle/>
          <a:p>
            <a:pPr algn="ctr"/>
          </a:p>
        </p:txBody>
      </p:sp>
      <p:sp>
        <p:nvSpPr>
          <p:cNvPr id="84" name="Right Triangle 13"/>
          <p:cNvSpPr/>
          <p:nvPr/>
        </p:nvSpPr>
        <p:spPr>
          <a:xfrm flipH="1" flipV="1">
            <a:off x="8120302" y="-14111"/>
            <a:ext cx="1039087" cy="1241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pic>
        <p:nvPicPr>
          <p:cNvPr id="85" name="Picture 4" descr="Picture 4"/>
          <p:cNvPicPr>
            <a:picLocks noChangeAspect="1"/>
          </p:cNvPicPr>
          <p:nvPr/>
        </p:nvPicPr>
        <p:blipFill>
          <a:blip r:embed="rId2">
            <a:extLst/>
          </a:blip>
          <a:srcRect l="1785" t="14556" r="3571" b="12387"/>
          <a:stretch>
            <a:fillRect/>
          </a:stretch>
        </p:blipFill>
        <p:spPr>
          <a:xfrm>
            <a:off x="38497" y="6285293"/>
            <a:ext cx="2040562" cy="471643"/>
          </a:xfrm>
          <a:prstGeom prst="rect">
            <a:avLst/>
          </a:prstGeom>
          <a:ln w="12700">
            <a:miter lim="400000"/>
          </a:ln>
        </p:spPr>
      </p:pic>
      <p:sp>
        <p:nvSpPr>
          <p:cNvPr id="86" name="Title Text"/>
          <p:cNvSpPr txBox="1"/>
          <p:nvPr>
            <p:ph type="title"/>
          </p:nvPr>
        </p:nvSpPr>
        <p:spPr>
          <a:prstGeom prst="rect">
            <a:avLst/>
          </a:prstGeom>
        </p:spPr>
        <p:txBody>
          <a:bodyPr/>
          <a:lstStyle/>
          <a:p>
            <a:pPr/>
            <a:r>
              <a:t>Title Text</a:t>
            </a:r>
          </a:p>
        </p:txBody>
      </p:sp>
      <p:sp>
        <p:nvSpPr>
          <p:cNvPr id="87" name="Straight Connector 14"/>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88" name="Body Level One…"/>
          <p:cNvSpPr txBox="1"/>
          <p:nvPr>
            <p:ph type="body" sz="quarter" idx="1"/>
          </p:nvPr>
        </p:nvSpPr>
        <p:spPr>
          <a:xfrm>
            <a:off x="457200" y="1446236"/>
            <a:ext cx="3987800" cy="2152097"/>
          </a:xfrm>
          <a:prstGeom prst="rect">
            <a:avLst/>
          </a:prstGeom>
        </p:spPr>
        <p:txBody>
          <a:bodyPr/>
          <a:lstStyle>
            <a:lvl1pPr marL="233363" indent="-233363">
              <a:defRPr sz="2000"/>
            </a:lvl1pPr>
            <a:lvl2pPr marL="768526" indent="-319263">
              <a:defRPr sz="2000"/>
            </a:lvl2pPr>
            <a:lvl3pPr marL="1147762" indent="-285750">
              <a:defRPr sz="2000"/>
            </a:lvl3pPr>
            <a:lvl4pPr marL="1568097" indent="-250472">
              <a:defRPr sz="2000"/>
            </a:lvl4pPr>
            <a:lvl5pPr marL="1968500" indent="-254000">
              <a:defRPr sz="20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 Column">
    <p:spTree>
      <p:nvGrpSpPr>
        <p:cNvPr id="1" name=""/>
        <p:cNvGrpSpPr/>
        <p:nvPr/>
      </p:nvGrpSpPr>
      <p:grpSpPr>
        <a:xfrm>
          <a:off x="0" y="0"/>
          <a:ext cx="0" cy="0"/>
          <a:chOff x="0" y="0"/>
          <a:chExt cx="0" cy="0"/>
        </a:xfrm>
      </p:grpSpPr>
      <p:sp>
        <p:nvSpPr>
          <p:cNvPr id="96" name="Rectangle 6"/>
          <p:cNvSpPr/>
          <p:nvPr/>
        </p:nvSpPr>
        <p:spPr>
          <a:xfrm>
            <a:off x="0" y="1"/>
            <a:ext cx="9144000" cy="1227101"/>
          </a:xfrm>
          <a:prstGeom prst="rect">
            <a:avLst/>
          </a:prstGeom>
          <a:solidFill>
            <a:srgbClr val="009876"/>
          </a:solidFill>
          <a:ln w="12700">
            <a:miter lim="400000"/>
          </a:ln>
        </p:spPr>
        <p:txBody>
          <a:bodyPr lIns="45718" tIns="45718" rIns="45718" bIns="45718" anchor="ctr"/>
          <a:lstStyle/>
          <a:p>
            <a:pPr algn="ctr"/>
          </a:p>
        </p:txBody>
      </p:sp>
      <p:sp>
        <p:nvSpPr>
          <p:cNvPr id="97"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98" name="Straight Connector 19"/>
          <p:cNvSpPr/>
          <p:nvPr/>
        </p:nvSpPr>
        <p:spPr>
          <a:xfrm>
            <a:off x="0" y="6200017"/>
            <a:ext cx="9144001" cy="1"/>
          </a:xfrm>
          <a:prstGeom prst="line">
            <a:avLst/>
          </a:prstGeom>
          <a:ln w="12700">
            <a:solidFill>
              <a:srgbClr val="009876"/>
            </a:solidFill>
          </a:ln>
        </p:spPr>
        <p:txBody>
          <a:bodyPr lIns="45718" tIns="45718" rIns="45718" bIns="45718"/>
          <a:lstStyle/>
          <a:p>
            <a:pPr/>
          </a:p>
        </p:txBody>
      </p:sp>
      <p:sp>
        <p:nvSpPr>
          <p:cNvPr id="99" name="Right Triangle 5"/>
          <p:cNvSpPr/>
          <p:nvPr/>
        </p:nvSpPr>
        <p:spPr>
          <a:xfrm>
            <a:off x="7926916" y="-2"/>
            <a:ext cx="739683" cy="1217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09876"/>
          </a:solidFill>
          <a:ln w="12700">
            <a:miter lim="400000"/>
          </a:ln>
        </p:spPr>
        <p:txBody>
          <a:bodyPr lIns="45718" tIns="45718" rIns="45718" bIns="45718" anchor="ctr"/>
          <a:lstStyle/>
          <a:p>
            <a:pPr algn="ctr"/>
          </a:p>
        </p:txBody>
      </p:sp>
      <p:sp>
        <p:nvSpPr>
          <p:cNvPr id="100" name="Right Triangle 13"/>
          <p:cNvSpPr/>
          <p:nvPr/>
        </p:nvSpPr>
        <p:spPr>
          <a:xfrm flipH="1" flipV="1">
            <a:off x="8120302" y="-14111"/>
            <a:ext cx="1039087" cy="1241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pic>
        <p:nvPicPr>
          <p:cNvPr id="101" name="Picture 4" descr="Picture 4"/>
          <p:cNvPicPr>
            <a:picLocks noChangeAspect="1"/>
          </p:cNvPicPr>
          <p:nvPr/>
        </p:nvPicPr>
        <p:blipFill>
          <a:blip r:embed="rId2">
            <a:extLst/>
          </a:blip>
          <a:srcRect l="1785" t="14556" r="3571" b="12387"/>
          <a:stretch>
            <a:fillRect/>
          </a:stretch>
        </p:blipFill>
        <p:spPr>
          <a:xfrm>
            <a:off x="38497" y="6285293"/>
            <a:ext cx="2040562" cy="471643"/>
          </a:xfrm>
          <a:prstGeom prst="rect">
            <a:avLst/>
          </a:prstGeom>
          <a:ln w="12700">
            <a:miter lim="400000"/>
          </a:ln>
        </p:spPr>
      </p:pic>
      <p:sp>
        <p:nvSpPr>
          <p:cNvPr id="102" name="Body Level One…"/>
          <p:cNvSpPr txBox="1"/>
          <p:nvPr>
            <p:ph type="body" sz="quarter" idx="1"/>
          </p:nvPr>
        </p:nvSpPr>
        <p:spPr>
          <a:xfrm>
            <a:off x="457200" y="1463063"/>
            <a:ext cx="3881969" cy="494857"/>
          </a:xfrm>
          <a:prstGeom prst="rect">
            <a:avLst/>
          </a:prstGeom>
          <a:solidFill>
            <a:srgbClr val="042B4A"/>
          </a:solidFill>
        </p:spPr>
        <p:txBody>
          <a:bodyPr lIns="0" tIns="0" rIns="0" bIns="0" anchor="ctr"/>
          <a:lstStyle>
            <a:lvl1pPr marL="0" indent="0" algn="ctr">
              <a:buClrTx/>
              <a:buSzTx/>
              <a:buFontTx/>
              <a:buNone/>
              <a:defRPr b="1" sz="2000">
                <a:solidFill>
                  <a:srgbClr val="FFFFFF"/>
                </a:solidFill>
              </a:defRPr>
            </a:lvl1pPr>
            <a:lvl2pPr marL="0" indent="0" algn="ctr">
              <a:buClrTx/>
              <a:buSzTx/>
              <a:buFontTx/>
              <a:buNone/>
              <a:defRPr b="1" sz="2000">
                <a:solidFill>
                  <a:srgbClr val="FFFFFF"/>
                </a:solidFill>
              </a:defRPr>
            </a:lvl2pPr>
            <a:lvl3pPr marL="0" indent="0" algn="ctr">
              <a:buClrTx/>
              <a:buSzTx/>
              <a:buFontTx/>
              <a:buNone/>
              <a:defRPr b="1" sz="2000">
                <a:solidFill>
                  <a:srgbClr val="FFFFFF"/>
                </a:solidFill>
              </a:defRPr>
            </a:lvl3pPr>
            <a:lvl4pPr marL="0" indent="0" algn="ctr">
              <a:buClrTx/>
              <a:buSzTx/>
              <a:buFontTx/>
              <a:buNone/>
              <a:defRPr b="1" sz="2000">
                <a:solidFill>
                  <a:srgbClr val="FFFFFF"/>
                </a:solidFill>
              </a:defRPr>
            </a:lvl4pPr>
            <a:lvl5pPr marL="0" indent="0" algn="ctr">
              <a:buClrTx/>
              <a:buSzTx/>
              <a:buFontTx/>
              <a:buNone/>
              <a:defRPr b="1" sz="20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03" name="Title Text"/>
          <p:cNvSpPr txBox="1"/>
          <p:nvPr>
            <p:ph type="title"/>
          </p:nvPr>
        </p:nvSpPr>
        <p:spPr>
          <a:prstGeom prst="rect">
            <a:avLst/>
          </a:prstGeom>
        </p:spPr>
        <p:txBody>
          <a:bodyPr/>
          <a:lstStyle/>
          <a:p>
            <a:pPr/>
            <a:r>
              <a:t>Title Text</a:t>
            </a:r>
          </a:p>
        </p:txBody>
      </p:sp>
      <p:sp>
        <p:nvSpPr>
          <p:cNvPr id="104" name="Straight Connector 19"/>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105" name="Text Placeholder 2"/>
          <p:cNvSpPr/>
          <p:nvPr>
            <p:ph type="body" sz="quarter" idx="13"/>
          </p:nvPr>
        </p:nvSpPr>
        <p:spPr>
          <a:xfrm>
            <a:off x="4804831" y="1463063"/>
            <a:ext cx="3881969" cy="494853"/>
          </a:xfrm>
          <a:prstGeom prst="rect">
            <a:avLst/>
          </a:prstGeom>
          <a:solidFill>
            <a:srgbClr val="53A4CF"/>
          </a:solidFill>
        </p:spPr>
        <p:txBody>
          <a:bodyPr lIns="0" tIns="0" rIns="0" bIns="0" anchor="ctr"/>
          <a:lstStyle/>
          <a:p>
            <a:pP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Column">
    <p:spTree>
      <p:nvGrpSpPr>
        <p:cNvPr id="1" name=""/>
        <p:cNvGrpSpPr/>
        <p:nvPr/>
      </p:nvGrpSpPr>
      <p:grpSpPr>
        <a:xfrm>
          <a:off x="0" y="0"/>
          <a:ext cx="0" cy="0"/>
          <a:chOff x="0" y="0"/>
          <a:chExt cx="0" cy="0"/>
        </a:xfrm>
      </p:grpSpPr>
      <p:sp>
        <p:nvSpPr>
          <p:cNvPr id="113" name="Rectangle 6"/>
          <p:cNvSpPr/>
          <p:nvPr/>
        </p:nvSpPr>
        <p:spPr>
          <a:xfrm>
            <a:off x="0" y="1"/>
            <a:ext cx="9144000" cy="1227101"/>
          </a:xfrm>
          <a:prstGeom prst="rect">
            <a:avLst/>
          </a:prstGeom>
          <a:solidFill>
            <a:srgbClr val="009876"/>
          </a:solidFill>
          <a:ln w="12700">
            <a:miter lim="400000"/>
          </a:ln>
        </p:spPr>
        <p:txBody>
          <a:bodyPr lIns="45718" tIns="45718" rIns="45718" bIns="45718" anchor="ctr"/>
          <a:lstStyle/>
          <a:p>
            <a:pPr algn="ctr"/>
          </a:p>
        </p:txBody>
      </p:sp>
      <p:sp>
        <p:nvSpPr>
          <p:cNvPr id="114"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115" name="Straight Connector 19"/>
          <p:cNvSpPr/>
          <p:nvPr/>
        </p:nvSpPr>
        <p:spPr>
          <a:xfrm>
            <a:off x="0" y="6200017"/>
            <a:ext cx="9144001" cy="1"/>
          </a:xfrm>
          <a:prstGeom prst="line">
            <a:avLst/>
          </a:prstGeom>
          <a:ln w="12700">
            <a:solidFill>
              <a:srgbClr val="009876"/>
            </a:solidFill>
          </a:ln>
        </p:spPr>
        <p:txBody>
          <a:bodyPr lIns="45718" tIns="45718" rIns="45718" bIns="45718"/>
          <a:lstStyle/>
          <a:p>
            <a:pPr/>
          </a:p>
        </p:txBody>
      </p:sp>
      <p:sp>
        <p:nvSpPr>
          <p:cNvPr id="116" name="Right Triangle 5"/>
          <p:cNvSpPr/>
          <p:nvPr/>
        </p:nvSpPr>
        <p:spPr>
          <a:xfrm>
            <a:off x="7926916" y="-2"/>
            <a:ext cx="739683" cy="1217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09876"/>
          </a:solidFill>
          <a:ln w="12700">
            <a:miter lim="400000"/>
          </a:ln>
        </p:spPr>
        <p:txBody>
          <a:bodyPr lIns="45718" tIns="45718" rIns="45718" bIns="45718" anchor="ctr"/>
          <a:lstStyle/>
          <a:p>
            <a:pPr algn="ctr"/>
          </a:p>
        </p:txBody>
      </p:sp>
      <p:sp>
        <p:nvSpPr>
          <p:cNvPr id="117" name="Right Triangle 13"/>
          <p:cNvSpPr/>
          <p:nvPr/>
        </p:nvSpPr>
        <p:spPr>
          <a:xfrm flipH="1" flipV="1">
            <a:off x="8120302" y="-14111"/>
            <a:ext cx="1039087" cy="1241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pic>
        <p:nvPicPr>
          <p:cNvPr id="118" name="Picture 4" descr="Picture 4"/>
          <p:cNvPicPr>
            <a:picLocks noChangeAspect="1"/>
          </p:cNvPicPr>
          <p:nvPr/>
        </p:nvPicPr>
        <p:blipFill>
          <a:blip r:embed="rId2">
            <a:extLst/>
          </a:blip>
          <a:srcRect l="1785" t="14556" r="3571" b="12387"/>
          <a:stretch>
            <a:fillRect/>
          </a:stretch>
        </p:blipFill>
        <p:spPr>
          <a:xfrm>
            <a:off x="38497" y="6285293"/>
            <a:ext cx="2040562" cy="471643"/>
          </a:xfrm>
          <a:prstGeom prst="rect">
            <a:avLst/>
          </a:prstGeom>
          <a:ln w="12700">
            <a:miter lim="400000"/>
          </a:ln>
        </p:spPr>
      </p:pic>
      <p:sp>
        <p:nvSpPr>
          <p:cNvPr id="119" name="Body Level One…"/>
          <p:cNvSpPr txBox="1"/>
          <p:nvPr>
            <p:ph type="body" sz="quarter" idx="1"/>
          </p:nvPr>
        </p:nvSpPr>
        <p:spPr>
          <a:xfrm>
            <a:off x="457200" y="1463063"/>
            <a:ext cx="2559051" cy="759437"/>
          </a:xfrm>
          <a:prstGeom prst="rect">
            <a:avLst/>
          </a:prstGeom>
          <a:solidFill>
            <a:srgbClr val="042B4A"/>
          </a:solidFill>
        </p:spPr>
        <p:txBody>
          <a:bodyPr lIns="0" tIns="0" rIns="0" bIns="0" anchor="ctr"/>
          <a:lstStyle>
            <a:lvl1pPr marL="0" indent="0" algn="ctr">
              <a:buClrTx/>
              <a:buSzTx/>
              <a:buFontTx/>
              <a:buNone/>
              <a:defRPr b="1" sz="2000">
                <a:solidFill>
                  <a:srgbClr val="FFFFFF"/>
                </a:solidFill>
              </a:defRPr>
            </a:lvl1pPr>
            <a:lvl2pPr marL="0" indent="0" algn="ctr">
              <a:buClrTx/>
              <a:buSzTx/>
              <a:buFontTx/>
              <a:buNone/>
              <a:defRPr b="1" sz="2000">
                <a:solidFill>
                  <a:srgbClr val="FFFFFF"/>
                </a:solidFill>
              </a:defRPr>
            </a:lvl2pPr>
            <a:lvl3pPr marL="0" indent="0" algn="ctr">
              <a:buClrTx/>
              <a:buSzTx/>
              <a:buFontTx/>
              <a:buNone/>
              <a:defRPr b="1" sz="2000">
                <a:solidFill>
                  <a:srgbClr val="FFFFFF"/>
                </a:solidFill>
              </a:defRPr>
            </a:lvl3pPr>
            <a:lvl4pPr marL="0" indent="0" algn="ctr">
              <a:buClrTx/>
              <a:buSzTx/>
              <a:buFontTx/>
              <a:buNone/>
              <a:defRPr b="1" sz="2000">
                <a:solidFill>
                  <a:srgbClr val="FFFFFF"/>
                </a:solidFill>
              </a:defRPr>
            </a:lvl4pPr>
            <a:lvl5pPr marL="0" indent="0" algn="ctr">
              <a:buClrTx/>
              <a:buSzTx/>
              <a:buFontTx/>
              <a:buNone/>
              <a:defRPr b="1" sz="20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20" name="Title Text"/>
          <p:cNvSpPr txBox="1"/>
          <p:nvPr>
            <p:ph type="title"/>
          </p:nvPr>
        </p:nvSpPr>
        <p:spPr>
          <a:prstGeom prst="rect">
            <a:avLst/>
          </a:prstGeom>
        </p:spPr>
        <p:txBody>
          <a:bodyPr/>
          <a:lstStyle/>
          <a:p>
            <a:pPr/>
            <a:r>
              <a:t>Title Text</a:t>
            </a:r>
          </a:p>
        </p:txBody>
      </p:sp>
      <p:sp>
        <p:nvSpPr>
          <p:cNvPr id="121" name="Straight Connector 19"/>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122" name="Text Placeholder 2"/>
          <p:cNvSpPr/>
          <p:nvPr>
            <p:ph type="body" sz="quarter" idx="13"/>
          </p:nvPr>
        </p:nvSpPr>
        <p:spPr>
          <a:xfrm>
            <a:off x="6127746" y="1463063"/>
            <a:ext cx="2559057" cy="759440"/>
          </a:xfrm>
          <a:prstGeom prst="rect">
            <a:avLst/>
          </a:prstGeom>
          <a:solidFill>
            <a:srgbClr val="7D3379"/>
          </a:solidFill>
        </p:spPr>
        <p:txBody>
          <a:bodyPr lIns="0" tIns="0" rIns="0" bIns="0" anchor="ctr"/>
          <a:lstStyle/>
          <a:p>
            <a:pPr/>
          </a:p>
        </p:txBody>
      </p:sp>
      <p:sp>
        <p:nvSpPr>
          <p:cNvPr id="123" name="Text Placeholder 2"/>
          <p:cNvSpPr/>
          <p:nvPr>
            <p:ph type="body" sz="quarter" idx="14"/>
          </p:nvPr>
        </p:nvSpPr>
        <p:spPr>
          <a:xfrm>
            <a:off x="3276600" y="1463063"/>
            <a:ext cx="2559051" cy="759440"/>
          </a:xfrm>
          <a:prstGeom prst="rect">
            <a:avLst/>
          </a:prstGeom>
          <a:solidFill>
            <a:srgbClr val="53A4CF"/>
          </a:solidFill>
        </p:spPr>
        <p:txBody>
          <a:bodyPr lIns="0" tIns="0" rIns="0" bIns="0" anchor="ctr"/>
          <a:lstStyle/>
          <a:p>
            <a:pP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31" name="Title Text"/>
          <p:cNvSpPr txBox="1"/>
          <p:nvPr>
            <p:ph type="title"/>
          </p:nvPr>
        </p:nvSpPr>
        <p:spPr>
          <a:prstGeom prst="rect">
            <a:avLst/>
          </a:prstGeom>
        </p:spPr>
        <p:txBody>
          <a:bodyPr/>
          <a:lstStyle/>
          <a:p>
            <a:pPr/>
            <a:r>
              <a:t>Title Text</a:t>
            </a:r>
          </a:p>
        </p:txBody>
      </p:sp>
      <p:sp>
        <p:nvSpPr>
          <p:cNvPr id="1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6"/>
          <p:cNvSpPr/>
          <p:nvPr/>
        </p:nvSpPr>
        <p:spPr>
          <a:xfrm>
            <a:off x="0" y="1"/>
            <a:ext cx="9144000" cy="1227101"/>
          </a:xfrm>
          <a:prstGeom prst="rect">
            <a:avLst/>
          </a:prstGeom>
          <a:solidFill>
            <a:srgbClr val="009876"/>
          </a:solidFill>
          <a:ln w="12700">
            <a:miter lim="400000"/>
          </a:ln>
        </p:spPr>
        <p:txBody>
          <a:bodyPr lIns="45718" tIns="45718" rIns="45718" bIns="45718" anchor="ctr"/>
          <a:lstStyle/>
          <a:p>
            <a:pPr algn="ctr"/>
          </a:p>
        </p:txBody>
      </p:sp>
      <p:sp>
        <p:nvSpPr>
          <p:cNvPr id="3" name="Straight Connector 12"/>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4" name="Straight Connector 19"/>
          <p:cNvSpPr/>
          <p:nvPr/>
        </p:nvSpPr>
        <p:spPr>
          <a:xfrm>
            <a:off x="0" y="6200017"/>
            <a:ext cx="9144001" cy="1"/>
          </a:xfrm>
          <a:prstGeom prst="line">
            <a:avLst/>
          </a:prstGeom>
          <a:ln w="12700">
            <a:solidFill>
              <a:srgbClr val="009876"/>
            </a:solidFill>
          </a:ln>
        </p:spPr>
        <p:txBody>
          <a:bodyPr lIns="45718" tIns="45718" rIns="45718" bIns="45718"/>
          <a:lstStyle/>
          <a:p>
            <a:pPr/>
          </a:p>
        </p:txBody>
      </p:sp>
      <p:sp>
        <p:nvSpPr>
          <p:cNvPr id="5" name="Right Triangle 5"/>
          <p:cNvSpPr/>
          <p:nvPr/>
        </p:nvSpPr>
        <p:spPr>
          <a:xfrm>
            <a:off x="7926916" y="-2"/>
            <a:ext cx="739683" cy="1217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09876"/>
          </a:solidFill>
          <a:ln w="12700">
            <a:miter lim="400000"/>
          </a:ln>
        </p:spPr>
        <p:txBody>
          <a:bodyPr lIns="45718" tIns="45718" rIns="45718" bIns="45718" anchor="ctr"/>
          <a:lstStyle/>
          <a:p>
            <a:pPr algn="ctr"/>
          </a:p>
        </p:txBody>
      </p:sp>
      <p:sp>
        <p:nvSpPr>
          <p:cNvPr id="6" name="Right Triangle 13"/>
          <p:cNvSpPr/>
          <p:nvPr/>
        </p:nvSpPr>
        <p:spPr>
          <a:xfrm flipH="1" flipV="1">
            <a:off x="8120302" y="-14111"/>
            <a:ext cx="1039087" cy="1241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5A78E"/>
          </a:solidFill>
          <a:ln w="12700">
            <a:miter lim="400000"/>
          </a:ln>
        </p:spPr>
        <p:txBody>
          <a:bodyPr lIns="45718" tIns="45718" rIns="45718" bIns="45718"/>
          <a:lstStyle/>
          <a:p>
            <a:pPr/>
          </a:p>
        </p:txBody>
      </p:sp>
      <p:sp>
        <p:nvSpPr>
          <p:cNvPr id="7" name="Straight Connector 14"/>
          <p:cNvSpPr/>
          <p:nvPr/>
        </p:nvSpPr>
        <p:spPr>
          <a:xfrm flipV="1">
            <a:off x="8406186" y="6483044"/>
            <a:ext cx="5" cy="148872"/>
          </a:xfrm>
          <a:prstGeom prst="line">
            <a:avLst/>
          </a:prstGeom>
          <a:ln w="12700">
            <a:solidFill>
              <a:srgbClr val="009876"/>
            </a:solidFill>
          </a:ln>
        </p:spPr>
        <p:txBody>
          <a:bodyPr lIns="45718" tIns="45718" rIns="45718" bIns="45718"/>
          <a:lstStyle/>
          <a:p>
            <a:pPr/>
          </a:p>
        </p:txBody>
      </p:sp>
      <p:sp>
        <p:nvSpPr>
          <p:cNvPr id="8" name="Title Text"/>
          <p:cNvSpPr txBox="1"/>
          <p:nvPr>
            <p:ph type="title"/>
          </p:nvPr>
        </p:nvSpPr>
        <p:spPr>
          <a:xfrm>
            <a:off x="457200" y="139613"/>
            <a:ext cx="7131050" cy="9543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9" name="Body Level One…"/>
          <p:cNvSpPr txBox="1"/>
          <p:nvPr>
            <p:ph type="body" idx="1"/>
          </p:nvPr>
        </p:nvSpPr>
        <p:spPr>
          <a:xfrm>
            <a:off x="457200" y="1446234"/>
            <a:ext cx="8229600" cy="45259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 name="Slide Number"/>
          <p:cNvSpPr txBox="1"/>
          <p:nvPr>
            <p:ph type="sldNum" sz="quarter" idx="2"/>
          </p:nvPr>
        </p:nvSpPr>
        <p:spPr>
          <a:xfrm>
            <a:off x="8540899" y="6470713"/>
            <a:ext cx="145902" cy="139701"/>
          </a:xfrm>
          <a:prstGeom prst="rect">
            <a:avLst/>
          </a:prstGeom>
          <a:ln w="12700">
            <a:miter lim="400000"/>
          </a:ln>
        </p:spPr>
        <p:txBody>
          <a:bodyPr wrap="none" lIns="0" tIns="0" rIns="0" bIns="0" anchor="ctr">
            <a:spAutoFit/>
          </a:bodyPr>
          <a:lstStyle>
            <a:lvl1pPr algn="r">
              <a:defRPr sz="1000">
                <a:solidFill>
                  <a:srgbClr val="042B4A"/>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457200" rtl="0" latinLnBrk="0">
        <a:lnSpc>
          <a:spcPct val="90000"/>
        </a:lnSpc>
        <a:spcBef>
          <a:spcPts val="0"/>
        </a:spcBef>
        <a:spcAft>
          <a:spcPts val="0"/>
        </a:spcAft>
        <a:buClrTx/>
        <a:buSzTx/>
        <a:buFontTx/>
        <a:buNone/>
        <a:tabLst/>
        <a:defRPr b="0" baseline="0" cap="none" i="0" spc="0" strike="noStrike" sz="3600" u="none">
          <a:ln>
            <a:noFill/>
          </a:ln>
          <a:solidFill>
            <a:srgbClr val="FFFFFF"/>
          </a:solidFill>
          <a:uFillTx/>
          <a:latin typeface="+mn-lt"/>
          <a:ea typeface="+mn-ea"/>
          <a:cs typeface="+mn-cs"/>
          <a:sym typeface="Calibri"/>
        </a:defRPr>
      </a:lvl1pPr>
      <a:lvl2pPr marL="0" marR="0" indent="0" algn="l" defTabSz="457200" rtl="0" latinLnBrk="0">
        <a:lnSpc>
          <a:spcPct val="90000"/>
        </a:lnSpc>
        <a:spcBef>
          <a:spcPts val="0"/>
        </a:spcBef>
        <a:spcAft>
          <a:spcPts val="0"/>
        </a:spcAft>
        <a:buClrTx/>
        <a:buSzTx/>
        <a:buFontTx/>
        <a:buNone/>
        <a:tabLst/>
        <a:defRPr b="0" baseline="0" cap="none" i="0" spc="0" strike="noStrike" sz="3600" u="none">
          <a:ln>
            <a:noFill/>
          </a:ln>
          <a:solidFill>
            <a:srgbClr val="FFFFFF"/>
          </a:solidFill>
          <a:uFillTx/>
          <a:latin typeface="+mn-lt"/>
          <a:ea typeface="+mn-ea"/>
          <a:cs typeface="+mn-cs"/>
          <a:sym typeface="Calibri"/>
        </a:defRPr>
      </a:lvl2pPr>
      <a:lvl3pPr marL="0" marR="0" indent="0" algn="l" defTabSz="457200" rtl="0" latinLnBrk="0">
        <a:lnSpc>
          <a:spcPct val="90000"/>
        </a:lnSpc>
        <a:spcBef>
          <a:spcPts val="0"/>
        </a:spcBef>
        <a:spcAft>
          <a:spcPts val="0"/>
        </a:spcAft>
        <a:buClrTx/>
        <a:buSzTx/>
        <a:buFontTx/>
        <a:buNone/>
        <a:tabLst/>
        <a:defRPr b="0" baseline="0" cap="none" i="0" spc="0" strike="noStrike" sz="3600" u="none">
          <a:ln>
            <a:noFill/>
          </a:ln>
          <a:solidFill>
            <a:srgbClr val="FFFFFF"/>
          </a:solidFill>
          <a:uFillTx/>
          <a:latin typeface="+mn-lt"/>
          <a:ea typeface="+mn-ea"/>
          <a:cs typeface="+mn-cs"/>
          <a:sym typeface="Calibri"/>
        </a:defRPr>
      </a:lvl3pPr>
      <a:lvl4pPr marL="0" marR="0" indent="0" algn="l" defTabSz="457200" rtl="0" latinLnBrk="0">
        <a:lnSpc>
          <a:spcPct val="90000"/>
        </a:lnSpc>
        <a:spcBef>
          <a:spcPts val="0"/>
        </a:spcBef>
        <a:spcAft>
          <a:spcPts val="0"/>
        </a:spcAft>
        <a:buClrTx/>
        <a:buSzTx/>
        <a:buFontTx/>
        <a:buNone/>
        <a:tabLst/>
        <a:defRPr b="0" baseline="0" cap="none" i="0" spc="0" strike="noStrike" sz="3600" u="none">
          <a:ln>
            <a:noFill/>
          </a:ln>
          <a:solidFill>
            <a:srgbClr val="FFFFFF"/>
          </a:solidFill>
          <a:uFillTx/>
          <a:latin typeface="+mn-lt"/>
          <a:ea typeface="+mn-ea"/>
          <a:cs typeface="+mn-cs"/>
          <a:sym typeface="Calibri"/>
        </a:defRPr>
      </a:lvl4pPr>
      <a:lvl5pPr marL="0" marR="0" indent="0" algn="l" defTabSz="457200" rtl="0" latinLnBrk="0">
        <a:lnSpc>
          <a:spcPct val="90000"/>
        </a:lnSpc>
        <a:spcBef>
          <a:spcPts val="0"/>
        </a:spcBef>
        <a:spcAft>
          <a:spcPts val="0"/>
        </a:spcAft>
        <a:buClrTx/>
        <a:buSzTx/>
        <a:buFontTx/>
        <a:buNone/>
        <a:tabLst/>
        <a:defRPr b="0" baseline="0" cap="none" i="0" spc="0" strike="noStrike" sz="3600" u="none">
          <a:ln>
            <a:noFill/>
          </a:ln>
          <a:solidFill>
            <a:srgbClr val="FFFFFF"/>
          </a:solidFill>
          <a:uFillTx/>
          <a:latin typeface="+mn-lt"/>
          <a:ea typeface="+mn-ea"/>
          <a:cs typeface="+mn-cs"/>
          <a:sym typeface="Calibri"/>
        </a:defRPr>
      </a:lvl5pPr>
      <a:lvl6pPr marL="0" marR="0" indent="0" algn="l" defTabSz="457200" rtl="0" latinLnBrk="0">
        <a:lnSpc>
          <a:spcPct val="90000"/>
        </a:lnSpc>
        <a:spcBef>
          <a:spcPts val="0"/>
        </a:spcBef>
        <a:spcAft>
          <a:spcPts val="0"/>
        </a:spcAft>
        <a:buClrTx/>
        <a:buSzTx/>
        <a:buFontTx/>
        <a:buNone/>
        <a:tabLst/>
        <a:defRPr b="0" baseline="0" cap="none" i="0" spc="0" strike="noStrike" sz="3600" u="none">
          <a:ln>
            <a:noFill/>
          </a:ln>
          <a:solidFill>
            <a:srgbClr val="FFFFFF"/>
          </a:solidFill>
          <a:uFillTx/>
          <a:latin typeface="+mn-lt"/>
          <a:ea typeface="+mn-ea"/>
          <a:cs typeface="+mn-cs"/>
          <a:sym typeface="Calibri"/>
        </a:defRPr>
      </a:lvl6pPr>
      <a:lvl7pPr marL="0" marR="0" indent="0" algn="l" defTabSz="457200" rtl="0" latinLnBrk="0">
        <a:lnSpc>
          <a:spcPct val="90000"/>
        </a:lnSpc>
        <a:spcBef>
          <a:spcPts val="0"/>
        </a:spcBef>
        <a:spcAft>
          <a:spcPts val="0"/>
        </a:spcAft>
        <a:buClrTx/>
        <a:buSzTx/>
        <a:buFontTx/>
        <a:buNone/>
        <a:tabLst/>
        <a:defRPr b="0" baseline="0" cap="none" i="0" spc="0" strike="noStrike" sz="3600" u="none">
          <a:ln>
            <a:noFill/>
          </a:ln>
          <a:solidFill>
            <a:srgbClr val="FFFFFF"/>
          </a:solidFill>
          <a:uFillTx/>
          <a:latin typeface="+mn-lt"/>
          <a:ea typeface="+mn-ea"/>
          <a:cs typeface="+mn-cs"/>
          <a:sym typeface="Calibri"/>
        </a:defRPr>
      </a:lvl7pPr>
      <a:lvl8pPr marL="0" marR="0" indent="0" algn="l" defTabSz="457200" rtl="0" latinLnBrk="0">
        <a:lnSpc>
          <a:spcPct val="90000"/>
        </a:lnSpc>
        <a:spcBef>
          <a:spcPts val="0"/>
        </a:spcBef>
        <a:spcAft>
          <a:spcPts val="0"/>
        </a:spcAft>
        <a:buClrTx/>
        <a:buSzTx/>
        <a:buFontTx/>
        <a:buNone/>
        <a:tabLst/>
        <a:defRPr b="0" baseline="0" cap="none" i="0" spc="0" strike="noStrike" sz="3600" u="none">
          <a:ln>
            <a:noFill/>
          </a:ln>
          <a:solidFill>
            <a:srgbClr val="FFFFFF"/>
          </a:solidFill>
          <a:uFillTx/>
          <a:latin typeface="+mn-lt"/>
          <a:ea typeface="+mn-ea"/>
          <a:cs typeface="+mn-cs"/>
          <a:sym typeface="Calibri"/>
        </a:defRPr>
      </a:lvl8pPr>
      <a:lvl9pPr marL="0" marR="0" indent="0" algn="l" defTabSz="457200" rtl="0" latinLnBrk="0">
        <a:lnSpc>
          <a:spcPct val="90000"/>
        </a:lnSpc>
        <a:spcBef>
          <a:spcPts val="0"/>
        </a:spcBef>
        <a:spcAft>
          <a:spcPts val="0"/>
        </a:spcAft>
        <a:buClrTx/>
        <a:buSzTx/>
        <a:buFontTx/>
        <a:buNone/>
        <a:tabLst/>
        <a:defRPr b="0" baseline="0" cap="none" i="0" spc="0" strike="noStrike" sz="3600" u="none">
          <a:ln>
            <a:noFill/>
          </a:ln>
          <a:solidFill>
            <a:srgbClr val="FFFFFF"/>
          </a:solidFill>
          <a:uFillTx/>
          <a:latin typeface="+mn-lt"/>
          <a:ea typeface="+mn-ea"/>
          <a:cs typeface="+mn-cs"/>
          <a:sym typeface="Calibri"/>
        </a:defRPr>
      </a:lvl9pPr>
    </p:titleStyle>
    <p:bodyStyle>
      <a:lvl1pPr marL="285750" marR="0" indent="-285750" algn="l" defTabSz="457200" rtl="0" latinLnBrk="0">
        <a:lnSpc>
          <a:spcPct val="90000"/>
        </a:lnSpc>
        <a:spcBef>
          <a:spcPts val="1800"/>
        </a:spcBef>
        <a:spcAft>
          <a:spcPts val="0"/>
        </a:spcAft>
        <a:buClr>
          <a:srgbClr val="009876"/>
        </a:buClr>
        <a:buSzPct val="100000"/>
        <a:buFont typeface="Arial"/>
        <a:buChar char="•"/>
        <a:tabLst/>
        <a:defRPr b="0" baseline="0" cap="none" i="0" spc="0" strike="noStrike" sz="2800" u="none">
          <a:ln>
            <a:noFill/>
          </a:ln>
          <a:solidFill>
            <a:srgbClr val="032B4A"/>
          </a:solidFill>
          <a:uFillTx/>
          <a:latin typeface="+mn-lt"/>
          <a:ea typeface="+mn-ea"/>
          <a:cs typeface="+mn-cs"/>
          <a:sym typeface="Calibri"/>
        </a:defRPr>
      </a:lvl1pPr>
      <a:lvl2pPr marL="784488" marR="0" indent="-335226" algn="l" defTabSz="457200" rtl="0" latinLnBrk="0">
        <a:lnSpc>
          <a:spcPct val="90000"/>
        </a:lnSpc>
        <a:spcBef>
          <a:spcPts val="1800"/>
        </a:spcBef>
        <a:spcAft>
          <a:spcPts val="0"/>
        </a:spcAft>
        <a:buClr>
          <a:srgbClr val="009876"/>
        </a:buClr>
        <a:buSzPct val="100000"/>
        <a:buFont typeface="Arial"/>
        <a:buChar char="–"/>
        <a:tabLst/>
        <a:defRPr b="0" baseline="0" cap="none" i="0" spc="0" strike="noStrike" sz="2800" u="none">
          <a:ln>
            <a:noFill/>
          </a:ln>
          <a:solidFill>
            <a:srgbClr val="032B4A"/>
          </a:solidFill>
          <a:uFillTx/>
          <a:latin typeface="+mn-lt"/>
          <a:ea typeface="+mn-ea"/>
          <a:cs typeface="+mn-cs"/>
          <a:sym typeface="Calibri"/>
        </a:defRPr>
      </a:lvl2pPr>
      <a:lvl3pPr marL="1182051" marR="0" indent="-320038" algn="l" defTabSz="457200" rtl="0" latinLnBrk="0">
        <a:lnSpc>
          <a:spcPct val="90000"/>
        </a:lnSpc>
        <a:spcBef>
          <a:spcPts val="1800"/>
        </a:spcBef>
        <a:spcAft>
          <a:spcPts val="0"/>
        </a:spcAft>
        <a:buClr>
          <a:srgbClr val="009876"/>
        </a:buClr>
        <a:buSzPct val="100000"/>
        <a:buFont typeface="Arial"/>
        <a:buChar char="•"/>
        <a:tabLst/>
        <a:defRPr b="0" baseline="0" cap="none" i="0" spc="0" strike="noStrike" sz="2800" u="none">
          <a:ln>
            <a:noFill/>
          </a:ln>
          <a:solidFill>
            <a:srgbClr val="032B4A"/>
          </a:solidFill>
          <a:uFillTx/>
          <a:latin typeface="+mn-lt"/>
          <a:ea typeface="+mn-ea"/>
          <a:cs typeface="+mn-cs"/>
          <a:sym typeface="Calibri"/>
        </a:defRPr>
      </a:lvl3pPr>
      <a:lvl4pPr marL="1633220" marR="0" indent="-315594" algn="l" defTabSz="457200" rtl="0" latinLnBrk="0">
        <a:lnSpc>
          <a:spcPct val="90000"/>
        </a:lnSpc>
        <a:spcBef>
          <a:spcPts val="1800"/>
        </a:spcBef>
        <a:spcAft>
          <a:spcPts val="0"/>
        </a:spcAft>
        <a:buClr>
          <a:srgbClr val="009876"/>
        </a:buClr>
        <a:buSzPct val="100000"/>
        <a:buFont typeface="Arial"/>
        <a:buChar char="–"/>
        <a:tabLst/>
        <a:defRPr b="0" baseline="0" cap="none" i="0" spc="0" strike="noStrike" sz="2800" u="none">
          <a:ln>
            <a:noFill/>
          </a:ln>
          <a:solidFill>
            <a:srgbClr val="032B4A"/>
          </a:solidFill>
          <a:uFillTx/>
          <a:latin typeface="+mn-lt"/>
          <a:ea typeface="+mn-ea"/>
          <a:cs typeface="+mn-cs"/>
          <a:sym typeface="Calibri"/>
        </a:defRPr>
      </a:lvl4pPr>
      <a:lvl5pPr marL="2034538" marR="0" indent="-320038" algn="l" defTabSz="457200" rtl="0" latinLnBrk="0">
        <a:lnSpc>
          <a:spcPct val="90000"/>
        </a:lnSpc>
        <a:spcBef>
          <a:spcPts val="1800"/>
        </a:spcBef>
        <a:spcAft>
          <a:spcPts val="0"/>
        </a:spcAft>
        <a:buClr>
          <a:srgbClr val="009876"/>
        </a:buClr>
        <a:buSzPct val="100000"/>
        <a:buFont typeface="Arial"/>
        <a:buChar char="»"/>
        <a:tabLst/>
        <a:defRPr b="0" baseline="0" cap="none" i="0" spc="0" strike="noStrike" sz="2800" u="none">
          <a:ln>
            <a:noFill/>
          </a:ln>
          <a:solidFill>
            <a:srgbClr val="032B4A"/>
          </a:solidFill>
          <a:uFillTx/>
          <a:latin typeface="+mn-lt"/>
          <a:ea typeface="+mn-ea"/>
          <a:cs typeface="+mn-cs"/>
          <a:sym typeface="Calibri"/>
        </a:defRPr>
      </a:lvl5pPr>
      <a:lvl6pPr marL="2606038" marR="0" indent="-320038" algn="l" defTabSz="457200" rtl="0" latinLnBrk="0">
        <a:lnSpc>
          <a:spcPct val="90000"/>
        </a:lnSpc>
        <a:spcBef>
          <a:spcPts val="1800"/>
        </a:spcBef>
        <a:spcAft>
          <a:spcPts val="0"/>
        </a:spcAft>
        <a:buClr>
          <a:srgbClr val="009876"/>
        </a:buClr>
        <a:buSzPct val="100000"/>
        <a:buFont typeface="Arial"/>
        <a:buChar char="•"/>
        <a:tabLst/>
        <a:defRPr b="0" baseline="0" cap="none" i="0" spc="0" strike="noStrike" sz="2800" u="none">
          <a:ln>
            <a:noFill/>
          </a:ln>
          <a:solidFill>
            <a:srgbClr val="032B4A"/>
          </a:solidFill>
          <a:uFillTx/>
          <a:latin typeface="+mn-lt"/>
          <a:ea typeface="+mn-ea"/>
          <a:cs typeface="+mn-cs"/>
          <a:sym typeface="Calibri"/>
        </a:defRPr>
      </a:lvl6pPr>
      <a:lvl7pPr marL="3063238" marR="0" indent="-320038" algn="l" defTabSz="457200" rtl="0" latinLnBrk="0">
        <a:lnSpc>
          <a:spcPct val="90000"/>
        </a:lnSpc>
        <a:spcBef>
          <a:spcPts val="1800"/>
        </a:spcBef>
        <a:spcAft>
          <a:spcPts val="0"/>
        </a:spcAft>
        <a:buClr>
          <a:srgbClr val="009876"/>
        </a:buClr>
        <a:buSzPct val="100000"/>
        <a:buFont typeface="Arial"/>
        <a:buChar char="•"/>
        <a:tabLst/>
        <a:defRPr b="0" baseline="0" cap="none" i="0" spc="0" strike="noStrike" sz="2800" u="none">
          <a:ln>
            <a:noFill/>
          </a:ln>
          <a:solidFill>
            <a:srgbClr val="032B4A"/>
          </a:solidFill>
          <a:uFillTx/>
          <a:latin typeface="+mn-lt"/>
          <a:ea typeface="+mn-ea"/>
          <a:cs typeface="+mn-cs"/>
          <a:sym typeface="Calibri"/>
        </a:defRPr>
      </a:lvl7pPr>
      <a:lvl8pPr marL="3520440" marR="0" indent="-320038" algn="l" defTabSz="457200" rtl="0" latinLnBrk="0">
        <a:lnSpc>
          <a:spcPct val="90000"/>
        </a:lnSpc>
        <a:spcBef>
          <a:spcPts val="1800"/>
        </a:spcBef>
        <a:spcAft>
          <a:spcPts val="0"/>
        </a:spcAft>
        <a:buClr>
          <a:srgbClr val="009876"/>
        </a:buClr>
        <a:buSzPct val="100000"/>
        <a:buFont typeface="Arial"/>
        <a:buChar char="•"/>
        <a:tabLst/>
        <a:defRPr b="0" baseline="0" cap="none" i="0" spc="0" strike="noStrike" sz="2800" u="none">
          <a:ln>
            <a:noFill/>
          </a:ln>
          <a:solidFill>
            <a:srgbClr val="032B4A"/>
          </a:solidFill>
          <a:uFillTx/>
          <a:latin typeface="+mn-lt"/>
          <a:ea typeface="+mn-ea"/>
          <a:cs typeface="+mn-cs"/>
          <a:sym typeface="Calibri"/>
        </a:defRPr>
      </a:lvl8pPr>
      <a:lvl9pPr marL="3977640" marR="0" indent="-320040" algn="l" defTabSz="457200" rtl="0" latinLnBrk="0">
        <a:lnSpc>
          <a:spcPct val="90000"/>
        </a:lnSpc>
        <a:spcBef>
          <a:spcPts val="1800"/>
        </a:spcBef>
        <a:spcAft>
          <a:spcPts val="0"/>
        </a:spcAft>
        <a:buClr>
          <a:srgbClr val="009876"/>
        </a:buClr>
        <a:buSzPct val="100000"/>
        <a:buFont typeface="Arial"/>
        <a:buChar char="•"/>
        <a:tabLst/>
        <a:defRPr b="0" baseline="0" cap="none" i="0" spc="0" strike="noStrike" sz="2800" u="none">
          <a:ln>
            <a:noFill/>
          </a:ln>
          <a:solidFill>
            <a:srgbClr val="032B4A"/>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ss.gov/masshire-career-centers/locations" TargetMode="Externa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ss.gov/workshare-for-employers"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ol.gov/agencies/whd/pandemic/ffcra-employer-paid-leave" TargetMode="External"/><Relationship Id="rId3" Type="http://schemas.openxmlformats.org/officeDocument/2006/relationships/hyperlink" Target="https://www.wwlp.com/news/health/coronavirus-local-impact/u-s-department-of-labor-release-info-on-paid-sick-leave-expanded-family-and-medical-leave/" TargetMode="External"/><Relationship Id="rId4" Type="http://schemas.openxmlformats.org/officeDocument/2006/relationships/image" Target="../media/image3.png"/><Relationship Id="rId5"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oleta.gov/layoff/warn/"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ba.gov/funding-programs/loans/coronavirus-relief-options/sba-express-bridge-loans" TargetMode="External"/><Relationship Id="rId3" Type="http://schemas.openxmlformats.org/officeDocument/2006/relationships/hyperlink" Target="http://www.mass.gov/info-details/employer-unemployment-faq-covid-19" TargetMode="External"/><Relationship Id="rId4" Type="http://schemas.openxmlformats.org/officeDocument/2006/relationships/hyperlink" Target="http://www.mass.gov/info-details/employee-unemployment-faq-covid-19" TargetMode="External"/><Relationship Id="rId5" Type="http://schemas.openxmlformats.org/officeDocument/2006/relationships/image" Target="../media/image3.png"/><Relationship Id="rId6"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ss.gov/pua"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urldefense.proofpoint.com/v2/url?u=https-3A__nam10.safelinks.protection.outlook.com_-3Furl-3Dhttps-253A-252F-252Fwww.mahealthconnector.org-252Fthe-2Dright-2Dplan-2Dright-2Dnow-26data-3D02-257C01-257CKaitlyn.Kenneywalsh-2540bcbsma.com-257Cd7488468481542d5157808d7e140392f-257C7f6a7d1e1213434b981c95c72d65f665-257C0-257C1-257C637225538285169006-26sdata-3DWLfIINql65CdcKBS4X7d2Lp5QXVZzU4oSChCEB0klqk-253D-26reserved-3D0&amp;d=DwMF-g&amp;c=lDF7oMaPKXpkYvev9V-fVahWL0QWnGCCAfCDz1Bns_w&amp;r=nx-qepu8gkj9L2XXnWLZ2ksOp7FhG1UgxQvefcxYd8Q&amp;m=3CNKPlutdFIkVYH5pmGFZ0TC70Tl3NtTtFPfpG6VVEo&amp;s=_inb6QzoNw0QL1qFntZ2445MbzYTykoZDGD9aN6LuQw&amp;e=" TargetMode="Externa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ba.gov/funding-programs/loans/coronavirus-relief-options/sba-express-bridge-loans" TargetMode="External"/><Relationship Id="rId3" Type="http://schemas.openxmlformats.org/officeDocument/2006/relationships/hyperlink" Target="https://www.sba.gov/local-assistance" TargetMode="External"/><Relationship Id="rId4" Type="http://schemas.openxmlformats.org/officeDocument/2006/relationships/hyperlink" Target="about:blank" TargetMode="External"/><Relationship Id="rId5" Type="http://schemas.openxmlformats.org/officeDocument/2006/relationships/image" Target="../media/image3.png"/><Relationship Id="rId6"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ba.gov/Disaster"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ba.gov/sites/default/files/2020-05/Paycheck-Protection-Program-Frequently-Asked-Questions_05%2006%2020.pdf"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rldefense.proofpoint.com/v2/url?u=http-3A__r20.rs6.net_tn.jsp-3Ff-3D001yTkRQxUhyyDkaL5fe79XL71vhUw7kKG7FHmLDFUeHGjnHA6LoJiLEm0f8OI6jhsrUPv11HyNyMmZ81XnaGc-2Du90MgPLPJX4B4HElP41fnaut0MN8mu-2DJbriZTx0TFb7JPEQ433UagVm3xhhrL17Kyz9SfQb-2D0G6xLEV5hBprlPOdxnkQvTU5e3UV-2DN9NgXzcIMZ4t86zLEREsTnOZG4UQX7GA5KLpKrm-26c-3DHCHVqrY7Jcfp7i1AZ9cMUczYViRp0C8XAJLgWLMmjzpvqwKk4rHf4A-3D-3D-26ch-3DXUxH4CgwzzY5GKaB2OJV9FUujvDfexvpeCLbbNmb08GbiQP7qMDk2w-3D-3D&amp;d=DwMFaQ&amp;c=lDF7oMaPKXpkYvev9V-fVahWL0QWnGCCAfCDz1Bns_w&amp;r=cp8mHqXKHm91BJD1mvN5v3saAO60nDfzurdoPebeBF0&amp;m=-v2Te2YtLTSOPQD9EDuyLOWkKmmTYFn8QNd7jKoMmu4&amp;s=TS-VMnDnpCElMzoI4WVezWwvEN28vayqp5W8iuLdbc0&amp;e=" TargetMode="External"/><Relationship Id="rId3" Type="http://schemas.openxmlformats.org/officeDocument/2006/relationships/hyperlink" Target="https://www.empoweringsmallbusiness.org/resources/covid-19-small-business-resources" TargetMode="External"/><Relationship Id="rId4" Type="http://schemas.openxmlformats.org/officeDocument/2006/relationships/hyperlink" Target="https://urldefense.proofpoint.com/v2/url?u=http-3A__r20.rs6.net_tn.jsp-3Ff-3D001yTkRQxUhyyDkaL5fe79XL71vhUw7kKG7FHmLDFUeHGjnHA6LoJiLEr5j3610a7IOtkxtiLYVwpYCpHobIIqEjjnmzxbuOue4x-5FFUqzNdv3C8CtfnGjK2SzR-2DpAeyur2dAxzioqsXaTQYxuda-5FyVFuER5olJjjMvy5vIbaX2X8RE-3D-26c-3DHCHVqrY7Jcfp7i1AZ9cMUczYViRp0C8XAJLgWLMmjzpvqwKk4rHf4A-3D-3D-26ch-3DXUxH4CgwzzY5GKaB2OJV9FUujvDfexvpeCLbbNmb08GbiQP7qMDk2w-3D-3D&amp;d=DwMFaQ&amp;c=lDF7oMaPKXpkYvev9V-fVahWL0QWnGCCAfCDz1Bns_w&amp;r=cp8mHqXKHm91BJD1mvN5v3saAO60nDfzurdoPebeBF0&amp;m=-v2Te2YtLTSOPQD9EDuyLOWkKmmTYFn8QNd7jKoMmu4&amp;s=LDcufd2yZGHSWEMnIgO4h2r0pl46LQlTAE88cs78uww&amp;e=" TargetMode="External"/><Relationship Id="rId5" Type="http://schemas.openxmlformats.org/officeDocument/2006/relationships/image" Target="../media/image4.png"/><Relationship Id="rId6" Type="http://schemas.openxmlformats.org/officeDocument/2006/relationships/image" Target="../media/image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ba.gov/page/coronavirus-covid-19-small-business-guidance-loan-resources"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ederalreserve.gov/" TargetMode="External"/><Relationship Id="rId3" Type="http://schemas.openxmlformats.org/officeDocument/2006/relationships/hyperlink" Target="https://www.federalreserve.gov/monetarypolicy/mainstreetlending.htm" TargetMode="External"/><Relationship Id="rId4" Type="http://schemas.openxmlformats.org/officeDocument/2006/relationships/image" Target="../media/image4.png"/><Relationship Id="rId5" Type="http://schemas.openxmlformats.org/officeDocument/2006/relationships/image" Target="../media/image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oston.gov/news/small-business-relief-fund-created-amid-covid-19-crisis" TargetMode="External"/><Relationship Id="rId3" Type="http://schemas.openxmlformats.org/officeDocument/2006/relationships/hyperlink" Target="https://www.mass.gov/service-details/small-business-relief-partnership-grant-program"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ass.gov/info-details/reopening-massachusetts" TargetMode="External"/><Relationship Id="rId3"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ss.gov/orgs/massachusetts-emergency-management-agency" TargetMode="External"/><Relationship Id="rId3" Type="http://schemas.openxmlformats.org/officeDocument/2006/relationships/hyperlink" Target="http://www.uschamber.com/" TargetMode="External"/><Relationship Id="rId4" Type="http://schemas.openxmlformats.org/officeDocument/2006/relationships/image" Target="../media/image3.png"/><Relationship Id="rId5" Type="http://schemas.openxmlformats.org/officeDocument/2006/relationships/image" Target="../media/image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assmep.org/"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asstech.org/M-ERT"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ass.gov/alerts/information-for-employers-related-to-covid-19#1478606"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ppt/slides/512pics.zip"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msbdc.org/semass" TargetMode="External"/><Relationship Id="rId3" Type="http://schemas.openxmlformats.org/officeDocument/2006/relationships/hyperlink" Target="http://www.msbdc.org/wmass" TargetMode="External"/><Relationship Id="rId4" Type="http://schemas.openxmlformats.org/officeDocument/2006/relationships/hyperlink" Target="http://www.msbdc.org/berkshire" TargetMode="External"/><Relationship Id="rId5" Type="http://schemas.openxmlformats.org/officeDocument/2006/relationships/hyperlink" Target="http://www.clarku.edu/offices/sbdc" TargetMode="External"/><Relationship Id="rId6" Type="http://schemas.openxmlformats.org/officeDocument/2006/relationships/hyperlink" Target="http://www.salemstate.edu/sbdc" TargetMode="External"/><Relationship Id="rId7" Type="http://schemas.openxmlformats.org/officeDocument/2006/relationships/image" Target="../media/image3.png"/><Relationship Id="rId8" Type="http://schemas.openxmlformats.org/officeDocument/2006/relationships/image" Target="../media/image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ass.gov/info-details/reopening-when-can-my-business-reopen" TargetMode="Externa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vid19relief.sba.gov/"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ba.gov/"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ol.gov/agencies/whd/pandemic/ffcra-employer-paid-leave"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about:blank" TargetMode="External"/><Relationship Id="rId3" Type="http://schemas.openxmlformats.org/officeDocument/2006/relationships/hyperlink" Target="http://www.mass.gov/Rapid-Response" TargetMode="External"/><Relationship Id="rId4" Type="http://schemas.openxmlformats.org/officeDocument/2006/relationships/hyperlink" Target="http://www.mass.gov/dua/WorkShare" TargetMode="External"/><Relationship Id="rId5" Type="http://schemas.openxmlformats.org/officeDocument/2006/relationships/hyperlink" Target="http://www.mass.gov/unemployment-insurance-ui-for-employers" TargetMode="External"/><Relationship Id="rId6" Type="http://schemas.openxmlformats.org/officeDocument/2006/relationships/image" Target="../media/image3.png"/><Relationship Id="rId7"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about:blank" TargetMode="Externa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itle 1"/>
          <p:cNvSpPr txBox="1"/>
          <p:nvPr>
            <p:ph type="ctrTitle"/>
          </p:nvPr>
        </p:nvSpPr>
        <p:spPr>
          <a:xfrm>
            <a:off x="121892" y="473522"/>
            <a:ext cx="8900215" cy="2351871"/>
          </a:xfrm>
          <a:prstGeom prst="rect">
            <a:avLst/>
          </a:prstGeom>
        </p:spPr>
        <p:txBody>
          <a:bodyPr/>
          <a:lstStyle/>
          <a:p>
            <a:pPr algn="ctr" defTabSz="264352">
              <a:defRPr sz="4700"/>
            </a:pPr>
            <a:r>
              <a:t> MassHire </a:t>
            </a:r>
            <a:br/>
            <a:r>
              <a:t>Department of Career Services </a:t>
            </a:r>
            <a:br/>
            <a:r>
              <a:t>Rapid Response </a:t>
            </a:r>
            <a:br/>
            <a:r>
              <a:t>Employer Information</a:t>
            </a:r>
          </a:p>
        </p:txBody>
      </p:sp>
      <p:sp>
        <p:nvSpPr>
          <p:cNvPr id="216" name="Text Placeholder 3"/>
          <p:cNvSpPr txBox="1"/>
          <p:nvPr>
            <p:ph type="subTitle" sz="quarter" idx="1"/>
          </p:nvPr>
        </p:nvSpPr>
        <p:spPr>
          <a:xfrm>
            <a:off x="4714354" y="3913373"/>
            <a:ext cx="4257424" cy="262236"/>
          </a:xfrm>
          <a:prstGeom prst="rect">
            <a:avLst/>
          </a:prstGeom>
        </p:spPr>
        <p:txBody>
          <a:bodyPr/>
          <a:lstStyle>
            <a:lvl1pPr algn="r">
              <a:lnSpc>
                <a:spcPct val="90000"/>
              </a:lnSpc>
              <a:defRPr sz="1800">
                <a:solidFill>
                  <a:srgbClr val="FFFFFF"/>
                </a:solidFill>
              </a:defRPr>
            </a:lvl1pPr>
          </a:lstStyle>
          <a:p>
            <a:pPr/>
            <a:r>
              <a:t>Revised 5/27/2020  </a:t>
            </a:r>
          </a:p>
        </p:txBody>
      </p:sp>
      <p:sp>
        <p:nvSpPr>
          <p:cNvPr id="217" name="Rectangle 4"/>
          <p:cNvSpPr txBox="1"/>
          <p:nvPr/>
        </p:nvSpPr>
        <p:spPr>
          <a:xfrm>
            <a:off x="1986925" y="2908973"/>
            <a:ext cx="5198832" cy="35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009876"/>
                </a:solidFill>
              </a:defRPr>
            </a:lvl1pPr>
          </a:lstStyle>
          <a:p>
            <a:pPr/>
            <a:r>
              <a:t>https://www.mass.gov/masshire-career-centers</a:t>
            </a:r>
          </a:p>
        </p:txBody>
      </p:sp>
      <p:pic>
        <p:nvPicPr>
          <p:cNvPr id="218" name="Picture 6" descr="Picture 6"/>
          <p:cNvPicPr>
            <a:picLocks noChangeAspect="1"/>
          </p:cNvPicPr>
          <p:nvPr/>
        </p:nvPicPr>
        <p:blipFill>
          <a:blip r:embed="rId2">
            <a:extLst/>
          </a:blip>
          <a:stretch>
            <a:fillRect/>
          </a:stretch>
        </p:blipFill>
        <p:spPr>
          <a:xfrm>
            <a:off x="336506" y="5014097"/>
            <a:ext cx="4541178" cy="1359744"/>
          </a:xfrm>
          <a:prstGeom prst="rect">
            <a:avLst/>
          </a:prstGeom>
          <a:ln w="12700">
            <a:miter lim="400000"/>
          </a:ln>
        </p:spPr>
      </p:pic>
      <p:pic>
        <p:nvPicPr>
          <p:cNvPr id="219" name="Object 5" descr="Object 5"/>
          <p:cNvPicPr>
            <a:picLocks noChangeAspect="1"/>
          </p:cNvPicPr>
          <p:nvPr/>
        </p:nvPicPr>
        <p:blipFill>
          <a:blip r:embed="rId3">
            <a:extLst/>
          </a:blip>
          <a:stretch>
            <a:fillRect/>
          </a:stretch>
        </p:blipFill>
        <p:spPr>
          <a:xfrm>
            <a:off x="5610578" y="5410200"/>
            <a:ext cx="2962665" cy="466038"/>
          </a:xfrm>
          <a:prstGeom prst="rect">
            <a:avLst/>
          </a:prstGeom>
          <a:ln w="12700">
            <a:miter lim="400000"/>
          </a:ln>
        </p:spPr>
      </p:pic>
      <p:sp>
        <p:nvSpPr>
          <p:cNvPr id="220" name="Slide Number"/>
          <p:cNvSpPr txBox="1"/>
          <p:nvPr>
            <p:ph type="sldNum" sz="quarter" idx="2"/>
          </p:nvPr>
        </p:nvSpPr>
        <p:spPr>
          <a:xfrm>
            <a:off x="6426200" y="6286500"/>
            <a:ext cx="127001"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Title 7"/>
          <p:cNvSpPr txBox="1"/>
          <p:nvPr>
            <p:ph type="title"/>
          </p:nvPr>
        </p:nvSpPr>
        <p:spPr>
          <a:xfrm>
            <a:off x="457198" y="139613"/>
            <a:ext cx="7957337" cy="954350"/>
          </a:xfrm>
          <a:prstGeom prst="rect">
            <a:avLst/>
          </a:prstGeom>
        </p:spPr>
        <p:txBody>
          <a:bodyPr/>
          <a:lstStyle>
            <a:lvl1pPr algn="ctr">
              <a:defRPr sz="4000"/>
            </a:lvl1pPr>
          </a:lstStyle>
          <a:p>
            <a:pPr/>
            <a:r>
              <a:t>MassHire Career Centers</a:t>
            </a:r>
          </a:p>
        </p:txBody>
      </p:sp>
      <p:sp>
        <p:nvSpPr>
          <p:cNvPr id="272" name="Slide Number Placeholder 2"/>
          <p:cNvSpPr txBox="1"/>
          <p:nvPr>
            <p:ph type="sldNum" sz="quarter" idx="2"/>
          </p:nvPr>
        </p:nvSpPr>
        <p:spPr>
          <a:xfrm>
            <a:off x="8540896"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3" name="Content Placeholder 3"/>
          <p:cNvSpPr txBox="1"/>
          <p:nvPr>
            <p:ph type="body" idx="1"/>
          </p:nvPr>
        </p:nvSpPr>
        <p:spPr>
          <a:xfrm>
            <a:off x="457200" y="2749541"/>
            <a:ext cx="8229600" cy="3270259"/>
          </a:xfrm>
          <a:prstGeom prst="rect">
            <a:avLst/>
          </a:prstGeom>
        </p:spPr>
        <p:txBody>
          <a:bodyPr/>
          <a:lstStyle/>
          <a:p>
            <a:pPr>
              <a:defRPr sz="2200"/>
            </a:pPr>
            <a:r>
              <a:t>The Rapid Response team assists companies with the support of the the MassHire Career Center regionally.</a:t>
            </a:r>
          </a:p>
          <a:p>
            <a:pPr>
              <a:defRPr sz="2200"/>
            </a:pPr>
            <a:r>
              <a:t>MassHire Career Center Business Service Representatives are ready to help and coordinate with the Rapid Response Team.</a:t>
            </a:r>
          </a:p>
          <a:p>
            <a:pPr>
              <a:defRPr sz="2200"/>
            </a:pPr>
            <a:r>
              <a:t>Give the Career Center a call or visit their website:  </a:t>
            </a:r>
            <a:br/>
            <a:r>
              <a:rPr b="1" u="sng">
                <a:solidFill>
                  <a:srgbClr val="0000FF"/>
                </a:solidFill>
                <a:uFill>
                  <a:solidFill>
                    <a:srgbClr val="0000FF"/>
                  </a:solidFill>
                </a:uFill>
                <a:hlinkClick r:id="rId2" invalidUrl="" action="" tgtFrame="" tooltip="" history="1" highlightClick="0" endSnd="0"/>
              </a:rPr>
              <a:t>mass.gov/</a:t>
            </a:r>
            <a:r>
              <a:rPr b="1" u="sng">
                <a:solidFill>
                  <a:srgbClr val="0000FF"/>
                </a:solidFill>
                <a:uFill>
                  <a:solidFill>
                    <a:srgbClr val="0000FF"/>
                  </a:solidFill>
                </a:uFill>
                <a:hlinkClick r:id="rId2" invalidUrl="" action="" tgtFrame="" tooltip="" history="1" highlightClick="0" endSnd="0"/>
              </a:rPr>
              <a:t>masshire</a:t>
            </a:r>
            <a:r>
              <a:rPr b="1" u="sng">
                <a:solidFill>
                  <a:srgbClr val="0000FF"/>
                </a:solidFill>
                <a:uFill>
                  <a:solidFill>
                    <a:srgbClr val="0000FF"/>
                  </a:solidFill>
                </a:uFill>
                <a:hlinkClick r:id="rId2" invalidUrl="" action="" tgtFrame="" tooltip="" history="1" highlightClick="0" endSnd="0"/>
              </a:rPr>
              <a:t>-career-centers/locations</a:t>
            </a:r>
          </a:p>
        </p:txBody>
      </p:sp>
      <p:pic>
        <p:nvPicPr>
          <p:cNvPr id="274" name="Picture 4" descr="Picture 4"/>
          <p:cNvPicPr>
            <a:picLocks noChangeAspect="1"/>
          </p:cNvPicPr>
          <p:nvPr/>
        </p:nvPicPr>
        <p:blipFill>
          <a:blip r:embed="rId3">
            <a:extLst/>
          </a:blip>
          <a:stretch>
            <a:fillRect/>
          </a:stretch>
        </p:blipFill>
        <p:spPr>
          <a:xfrm>
            <a:off x="3449782" y="1354022"/>
            <a:ext cx="1956177" cy="1232393"/>
          </a:xfrm>
          <a:prstGeom prst="rect">
            <a:avLst/>
          </a:prstGeom>
          <a:ln w="12700">
            <a:miter lim="400000"/>
          </a:ln>
        </p:spPr>
      </p:pic>
      <p:pic>
        <p:nvPicPr>
          <p:cNvPr id="275" name="Object 5" descr="Object 5"/>
          <p:cNvPicPr>
            <a:picLocks noChangeAspect="1"/>
          </p:cNvPicPr>
          <p:nvPr/>
        </p:nvPicPr>
        <p:blipFill>
          <a:blip r:embed="rId4">
            <a:extLst/>
          </a:blip>
          <a:stretch>
            <a:fillRect/>
          </a:stretch>
        </p:blipFill>
        <p:spPr>
          <a:xfrm>
            <a:off x="6096000" y="6357992"/>
            <a:ext cx="2209800" cy="347609"/>
          </a:xfrm>
          <a:prstGeom prst="rect">
            <a:avLst/>
          </a:prstGeom>
          <a:ln w="12700">
            <a:miter lim="400000"/>
          </a:ln>
        </p:spPr>
      </p:pic>
      <p:pic>
        <p:nvPicPr>
          <p:cNvPr id="276" name="Picture 4" descr="Picture 4"/>
          <p:cNvPicPr>
            <a:picLocks noChangeAspect="1"/>
          </p:cNvPicPr>
          <p:nvPr/>
        </p:nvPicPr>
        <p:blipFill>
          <a:blip r:embed="rId5">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Title 6"/>
          <p:cNvSpPr txBox="1"/>
          <p:nvPr>
            <p:ph type="title"/>
          </p:nvPr>
        </p:nvSpPr>
        <p:spPr>
          <a:xfrm>
            <a:off x="0" y="139613"/>
            <a:ext cx="9144000" cy="954350"/>
          </a:xfrm>
          <a:prstGeom prst="rect">
            <a:avLst/>
          </a:prstGeom>
        </p:spPr>
        <p:txBody>
          <a:bodyPr/>
          <a:lstStyle>
            <a:lvl1pPr algn="ctr" defTabSz="425194">
              <a:defRPr sz="3700"/>
            </a:lvl1pPr>
          </a:lstStyle>
          <a:p>
            <a:pPr/>
            <a:r>
              <a:t>Find a MassHire Career Center Near You</a:t>
            </a:r>
          </a:p>
        </p:txBody>
      </p:sp>
      <p:sp>
        <p:nvSpPr>
          <p:cNvPr id="279" name="Slide Number Placeholder 2"/>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0" name="CC listing.jpg" descr="CC listing.jpg"/>
          <p:cNvPicPr>
            <a:picLocks noChangeAspect="1"/>
          </p:cNvPicPr>
          <p:nvPr/>
        </p:nvPicPr>
        <p:blipFill>
          <a:blip r:embed="rId3">
            <a:extLst/>
          </a:blip>
          <a:srcRect l="0" t="533" r="0" b="2697"/>
          <a:stretch>
            <a:fillRect/>
          </a:stretch>
        </p:blipFill>
        <p:spPr>
          <a:xfrm>
            <a:off x="1494728" y="1248519"/>
            <a:ext cx="6148490" cy="4923681"/>
          </a:xfrm>
          <a:prstGeom prst="rect">
            <a:avLst/>
          </a:prstGeom>
          <a:ln w="12700">
            <a:miter lim="400000"/>
          </a:ln>
        </p:spPr>
      </p:pic>
      <p:pic>
        <p:nvPicPr>
          <p:cNvPr id="281" name="Object 5" descr="Object 5"/>
          <p:cNvPicPr>
            <a:picLocks noChangeAspect="1"/>
          </p:cNvPicPr>
          <p:nvPr/>
        </p:nvPicPr>
        <p:blipFill>
          <a:blip r:embed="rId4">
            <a:extLst/>
          </a:blip>
          <a:stretch>
            <a:fillRect/>
          </a:stretch>
        </p:blipFill>
        <p:spPr>
          <a:xfrm>
            <a:off x="6096000" y="6357992"/>
            <a:ext cx="2209800" cy="347609"/>
          </a:xfrm>
          <a:prstGeom prst="rect">
            <a:avLst/>
          </a:prstGeom>
          <a:ln w="12700">
            <a:miter lim="400000"/>
          </a:ln>
        </p:spPr>
      </p:pic>
      <p:pic>
        <p:nvPicPr>
          <p:cNvPr id="282" name="Picture 4" descr="Picture 4"/>
          <p:cNvPicPr>
            <a:picLocks noChangeAspect="1"/>
          </p:cNvPicPr>
          <p:nvPr/>
        </p:nvPicPr>
        <p:blipFill>
          <a:blip r:embed="rId5">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TextBox 4"/>
          <p:cNvSpPr txBox="1"/>
          <p:nvPr/>
        </p:nvSpPr>
        <p:spPr>
          <a:xfrm>
            <a:off x="1555856" y="2524592"/>
            <a:ext cx="6090256" cy="1564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5000">
                <a:solidFill>
                  <a:srgbClr val="009876"/>
                </a:solidFill>
              </a:defRPr>
            </a:lvl1pPr>
          </a:lstStyle>
          <a:p>
            <a:pPr/>
            <a:r>
              <a:t>Layoff Aversion Services</a:t>
            </a:r>
          </a:p>
        </p:txBody>
      </p:sp>
      <p:sp>
        <p:nvSpPr>
          <p:cNvPr id="287" name="Slide Number"/>
          <p:cNvSpPr txBox="1"/>
          <p:nvPr>
            <p:ph type="sldNum" sz="quarter" idx="2"/>
          </p:nvPr>
        </p:nvSpPr>
        <p:spPr>
          <a:xfrm>
            <a:off x="8540897" y="6470713"/>
            <a:ext cx="145903"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8"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289"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itle 5"/>
          <p:cNvSpPr txBox="1"/>
          <p:nvPr>
            <p:ph type="title"/>
          </p:nvPr>
        </p:nvSpPr>
        <p:spPr>
          <a:xfrm>
            <a:off x="1" y="0"/>
            <a:ext cx="9144001" cy="1248377"/>
          </a:xfrm>
          <a:prstGeom prst="rect">
            <a:avLst/>
          </a:prstGeom>
        </p:spPr>
        <p:txBody>
          <a:bodyPr/>
          <a:lstStyle/>
          <a:p>
            <a:pPr algn="ctr" defTabSz="397763"/>
            <a:r>
              <a:t>Department of Unemployment Assistance</a:t>
            </a:r>
            <a:br/>
            <a:r>
              <a:t> WorkShare Program</a:t>
            </a:r>
          </a:p>
        </p:txBody>
      </p:sp>
      <p:sp>
        <p:nvSpPr>
          <p:cNvPr id="292" name="Slide Number Placeholder 2"/>
          <p:cNvSpPr txBox="1"/>
          <p:nvPr>
            <p:ph type="sldNum" sz="quarter" idx="2"/>
          </p:nvPr>
        </p:nvSpPr>
        <p:spPr>
          <a:xfrm>
            <a:off x="8540896" y="6470713"/>
            <a:ext cx="145903"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3" name="Content Placeholder 6"/>
          <p:cNvSpPr txBox="1"/>
          <p:nvPr>
            <p:ph type="body" idx="1"/>
          </p:nvPr>
        </p:nvSpPr>
        <p:spPr>
          <a:xfrm>
            <a:off x="457198" y="1460684"/>
            <a:ext cx="8229601" cy="4897319"/>
          </a:xfrm>
          <a:prstGeom prst="rect">
            <a:avLst/>
          </a:prstGeom>
        </p:spPr>
        <p:txBody>
          <a:bodyPr/>
          <a:lstStyle/>
          <a:p>
            <a:pPr>
              <a:defRPr sz="2300"/>
            </a:pPr>
            <a:r>
              <a:t>If your company needs to reduce payroll costs because of a temporary decline in business, the WorkShare program is your alternative to layoffs.</a:t>
            </a:r>
          </a:p>
          <a:p>
            <a:pPr>
              <a:defRPr sz="2300"/>
            </a:pPr>
            <a:r>
              <a:t>WorkShare allows an employer to reduce the </a:t>
            </a:r>
            <a:br/>
            <a:r>
              <a:t>work hours of employees in an entire company </a:t>
            </a:r>
            <a:br/>
            <a:r>
              <a:t>or individual units/departments.</a:t>
            </a:r>
          </a:p>
          <a:p>
            <a:pPr>
              <a:defRPr sz="2300"/>
            </a:pPr>
            <a:r>
              <a:t>The employees receive unemployment benefits to supplement their reduced wages.</a:t>
            </a:r>
          </a:p>
          <a:p>
            <a:pPr>
              <a:defRPr sz="2300"/>
            </a:pPr>
            <a:r>
              <a:t>Visit </a:t>
            </a:r>
            <a:r>
              <a:rPr b="1" u="sng">
                <a:solidFill>
                  <a:srgbClr val="0000FF"/>
                </a:solidFill>
                <a:uFill>
                  <a:solidFill>
                    <a:srgbClr val="0000FF"/>
                  </a:solidFill>
                </a:uFill>
                <a:hlinkClick r:id="rId2" invalidUrl="" action="" tgtFrame="" tooltip="" history="1" highlightClick="0" endSnd="0"/>
              </a:rPr>
              <a:t>mass.gov/</a:t>
            </a:r>
            <a:r>
              <a:rPr b="1" u="sng">
                <a:solidFill>
                  <a:srgbClr val="0000FF"/>
                </a:solidFill>
                <a:uFill>
                  <a:solidFill>
                    <a:srgbClr val="0000FF"/>
                  </a:solidFill>
                </a:uFill>
                <a:hlinkClick r:id="rId2" invalidUrl="" action="" tgtFrame="" tooltip="" history="1" highlightClick="0" endSnd="0"/>
              </a:rPr>
              <a:t>workshare</a:t>
            </a:r>
            <a:r>
              <a:rPr b="1" u="sng">
                <a:solidFill>
                  <a:srgbClr val="0000FF"/>
                </a:solidFill>
                <a:uFill>
                  <a:solidFill>
                    <a:srgbClr val="0000FF"/>
                  </a:solidFill>
                </a:uFill>
                <a:hlinkClick r:id="rId2" invalidUrl="" action="" tgtFrame="" tooltip="" history="1" highlightClick="0" endSnd="0"/>
              </a:rPr>
              <a:t>-for-employers</a:t>
            </a:r>
            <a:r>
              <a:rPr b="1"/>
              <a:t> </a:t>
            </a:r>
            <a:r>
              <a:t>or call (617) 626-6877 for more information.</a:t>
            </a:r>
          </a:p>
        </p:txBody>
      </p:sp>
      <p:pic>
        <p:nvPicPr>
          <p:cNvPr id="294"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295"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Title 1"/>
          <p:cNvSpPr txBox="1"/>
          <p:nvPr>
            <p:ph type="title"/>
          </p:nvPr>
        </p:nvSpPr>
        <p:spPr>
          <a:xfrm>
            <a:off x="0" y="139613"/>
            <a:ext cx="9144000" cy="954350"/>
          </a:xfrm>
          <a:prstGeom prst="rect">
            <a:avLst/>
          </a:prstGeom>
        </p:spPr>
        <p:txBody>
          <a:bodyPr/>
          <a:lstStyle>
            <a:lvl1pPr algn="ctr" defTabSz="425653">
              <a:defRPr sz="3234"/>
            </a:lvl1pPr>
          </a:lstStyle>
          <a:p>
            <a:pPr/>
            <a:r>
              <a:t>Additional Resources for Business and Employees</a:t>
            </a:r>
          </a:p>
        </p:txBody>
      </p:sp>
      <p:sp>
        <p:nvSpPr>
          <p:cNvPr id="298" name="Text Placeholder 2"/>
          <p:cNvSpPr txBox="1"/>
          <p:nvPr>
            <p:ph type="body" idx="1"/>
          </p:nvPr>
        </p:nvSpPr>
        <p:spPr>
          <a:xfrm>
            <a:off x="457200" y="1446231"/>
            <a:ext cx="8229600" cy="4525971"/>
          </a:xfrm>
          <a:prstGeom prst="rect">
            <a:avLst/>
          </a:prstGeom>
        </p:spPr>
        <p:txBody>
          <a:bodyPr/>
          <a:lstStyle/>
          <a:p>
            <a:pPr marL="228600" indent="-228600">
              <a:lnSpc>
                <a:spcPts val="3200"/>
              </a:lnSpc>
              <a:spcBef>
                <a:spcPts val="0"/>
              </a:spcBef>
              <a:defRPr sz="2600"/>
            </a:pPr>
            <a:r>
              <a:t>New federal resources in the Families First Act on Paid Sick Leave and expanded Family and Medical Leave enabling use of paid leave and avoiding layoffs.</a:t>
            </a:r>
          </a:p>
          <a:p>
            <a:pPr lvl="1" marL="0" indent="700681">
              <a:lnSpc>
                <a:spcPts val="2200"/>
              </a:lnSpc>
              <a:spcBef>
                <a:spcPts val="0"/>
              </a:spcBef>
              <a:buSzTx/>
              <a:buNone/>
              <a:defRPr sz="1800" u="sng">
                <a:solidFill>
                  <a:srgbClr val="0000FF"/>
                </a:solidFill>
                <a:uFill>
                  <a:solidFill>
                    <a:srgbClr val="0000FF"/>
                  </a:solidFill>
                </a:uFill>
              </a:defRPr>
            </a:pPr>
          </a:p>
          <a:p>
            <a:pPr lvl="1" marL="0" indent="700681">
              <a:lnSpc>
                <a:spcPts val="2100"/>
              </a:lnSpc>
              <a:spcBef>
                <a:spcPts val="0"/>
              </a:spcBef>
              <a:buSzTx/>
              <a:buNone/>
              <a:defRPr b="1" sz="1700" u="sng">
                <a:solidFill>
                  <a:srgbClr val="0000FF"/>
                </a:solidFill>
                <a:uFill>
                  <a:solidFill>
                    <a:srgbClr val="0000FF"/>
                  </a:solidFill>
                </a:uFill>
              </a:defRPr>
            </a:pPr>
            <a:r>
              <a:rPr>
                <a:hlinkClick r:id="rId2" invalidUrl="" action="" tgtFrame="" tooltip="" history="1" highlightClick="0" endSnd="0"/>
              </a:rPr>
              <a:t>https://www.dol.gov/agencies/whd/pandemic/ffcra-employer-paid-leave</a:t>
            </a:r>
          </a:p>
          <a:p>
            <a:pPr marL="0" indent="0">
              <a:lnSpc>
                <a:spcPts val="3400"/>
              </a:lnSpc>
              <a:spcBef>
                <a:spcPts val="0"/>
              </a:spcBef>
              <a:buSzTx/>
              <a:buNone/>
            </a:pPr>
          </a:p>
          <a:p>
            <a:pPr marL="228600" indent="-228600">
              <a:lnSpc>
                <a:spcPts val="3200"/>
              </a:lnSpc>
              <a:spcBef>
                <a:spcPts val="0"/>
              </a:spcBef>
              <a:defRPr sz="2600"/>
            </a:pPr>
            <a:r>
              <a:t>USDOL just released FAQs and Fact Sheets on sick/paid family leave.</a:t>
            </a:r>
          </a:p>
          <a:p>
            <a:pPr lvl="1" marL="0" indent="688709">
              <a:lnSpc>
                <a:spcPts val="2200"/>
              </a:lnSpc>
              <a:spcBef>
                <a:spcPts val="0"/>
              </a:spcBef>
              <a:buSzTx/>
              <a:buNone/>
              <a:defRPr sz="1800" u="sng">
                <a:solidFill>
                  <a:srgbClr val="0000FF"/>
                </a:solidFill>
                <a:uFill>
                  <a:solidFill>
                    <a:srgbClr val="0000FF"/>
                  </a:solidFill>
                </a:uFill>
              </a:defRPr>
            </a:pPr>
          </a:p>
          <a:p>
            <a:pPr lvl="1" marL="0" indent="688709">
              <a:lnSpc>
                <a:spcPts val="2100"/>
              </a:lnSpc>
              <a:spcBef>
                <a:spcPts val="0"/>
              </a:spcBef>
              <a:buSzTx/>
              <a:buNone/>
              <a:defRPr b="1" sz="1700" u="sng">
                <a:solidFill>
                  <a:srgbClr val="0000FF"/>
                </a:solidFill>
                <a:uFill>
                  <a:solidFill>
                    <a:srgbClr val="0000FF"/>
                  </a:solidFill>
                </a:uFill>
              </a:defRPr>
            </a:pPr>
            <a:r>
              <a:rPr>
                <a:hlinkClick r:id="rId3" invalidUrl="" action="" tgtFrame="" tooltip="" history="1" highlightClick="0" endSnd="0"/>
              </a:rPr>
              <a:t>https://www.wwlp.com/news/health/coronavirus-local-impact/u-s-department-of-labor-release-info-on-paid-sick-leave-expanded-family-and-medical-leave/</a:t>
            </a:r>
          </a:p>
        </p:txBody>
      </p:sp>
      <p:sp>
        <p:nvSpPr>
          <p:cNvPr id="299"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0" name="Object 5" descr="Object 5"/>
          <p:cNvPicPr>
            <a:picLocks noChangeAspect="1"/>
          </p:cNvPicPr>
          <p:nvPr/>
        </p:nvPicPr>
        <p:blipFill>
          <a:blip r:embed="rId4">
            <a:extLst/>
          </a:blip>
          <a:stretch>
            <a:fillRect/>
          </a:stretch>
        </p:blipFill>
        <p:spPr>
          <a:xfrm>
            <a:off x="6096000" y="6357992"/>
            <a:ext cx="2209800" cy="347609"/>
          </a:xfrm>
          <a:prstGeom prst="rect">
            <a:avLst/>
          </a:prstGeom>
          <a:ln w="12700">
            <a:miter lim="400000"/>
          </a:ln>
        </p:spPr>
      </p:pic>
      <p:pic>
        <p:nvPicPr>
          <p:cNvPr id="301" name="Picture 4" descr="Picture 4"/>
          <p:cNvPicPr>
            <a:picLocks noChangeAspect="1"/>
          </p:cNvPicPr>
          <p:nvPr/>
        </p:nvPicPr>
        <p:blipFill>
          <a:blip r:embed="rId5">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TextBox 4"/>
          <p:cNvSpPr txBox="1"/>
          <p:nvPr/>
        </p:nvSpPr>
        <p:spPr>
          <a:xfrm>
            <a:off x="1491274" y="2546112"/>
            <a:ext cx="6090252" cy="82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5000">
                <a:solidFill>
                  <a:srgbClr val="009876"/>
                </a:solidFill>
              </a:defRPr>
            </a:lvl1pPr>
          </a:lstStyle>
          <a:p>
            <a:pPr/>
            <a:r>
              <a:t>Layoffs</a:t>
            </a:r>
          </a:p>
        </p:txBody>
      </p:sp>
      <p:sp>
        <p:nvSpPr>
          <p:cNvPr id="304"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5"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306"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Title 1"/>
          <p:cNvSpPr txBox="1"/>
          <p:nvPr>
            <p:ph type="title"/>
          </p:nvPr>
        </p:nvSpPr>
        <p:spPr>
          <a:xfrm>
            <a:off x="0" y="-1"/>
            <a:ext cx="9144000" cy="1226855"/>
          </a:xfrm>
          <a:prstGeom prst="rect">
            <a:avLst/>
          </a:prstGeom>
        </p:spPr>
        <p:txBody>
          <a:bodyPr/>
          <a:lstStyle/>
          <a:p>
            <a:pPr algn="ctr" defTabSz="397763"/>
            <a:r>
              <a:t>Worker Adjustment and </a:t>
            </a:r>
            <a:br/>
            <a:r>
              <a:t>Retraining Notification Act (WARN) </a:t>
            </a:r>
          </a:p>
        </p:txBody>
      </p:sp>
      <p:sp>
        <p:nvSpPr>
          <p:cNvPr id="309" name="Slide Number Placeholder 2"/>
          <p:cNvSpPr txBox="1"/>
          <p:nvPr>
            <p:ph type="sldNum" sz="quarter" idx="2"/>
          </p:nvPr>
        </p:nvSpPr>
        <p:spPr>
          <a:xfrm>
            <a:off x="8540895"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0" name="Content Placeholder 3"/>
          <p:cNvSpPr txBox="1"/>
          <p:nvPr>
            <p:ph type="body" idx="1"/>
          </p:nvPr>
        </p:nvSpPr>
        <p:spPr>
          <a:xfrm>
            <a:off x="459872" y="1451399"/>
            <a:ext cx="8379329" cy="4702207"/>
          </a:xfrm>
          <a:prstGeom prst="rect">
            <a:avLst/>
          </a:prstGeom>
        </p:spPr>
        <p:txBody>
          <a:bodyPr/>
          <a:lstStyle/>
          <a:p>
            <a:pPr marL="0" indent="0">
              <a:lnSpc>
                <a:spcPct val="120000"/>
              </a:lnSpc>
              <a:spcBef>
                <a:spcPts val="0"/>
              </a:spcBef>
              <a:buSzTx/>
              <a:buNone/>
            </a:pPr>
            <a:r>
              <a:t>The </a:t>
            </a:r>
            <a:r>
              <a:rPr b="1"/>
              <a:t>Worker Adjustment and Retraining Notification Act (WARN) </a:t>
            </a:r>
            <a:r>
              <a:t>requires employers give full</a:t>
            </a:r>
            <a:r>
              <a:t>-</a:t>
            </a:r>
            <a:r>
              <a:t> and part-time workers written notice 60 calendar days prior to a layoff or company closing.</a:t>
            </a:r>
          </a:p>
          <a:p>
            <a:pPr marL="0" indent="0">
              <a:lnSpc>
                <a:spcPct val="120000"/>
              </a:lnSpc>
              <a:spcBef>
                <a:spcPts val="0"/>
              </a:spcBef>
              <a:buSzTx/>
              <a:buNone/>
            </a:pPr>
          </a:p>
          <a:p>
            <a:pPr marL="0" indent="0">
              <a:lnSpc>
                <a:spcPct val="120000"/>
              </a:lnSpc>
              <a:spcBef>
                <a:spcPts val="0"/>
              </a:spcBef>
              <a:buSzTx/>
              <a:buNone/>
            </a:pPr>
            <a:r>
              <a:rPr b="1"/>
              <a:t>WARN</a:t>
            </a:r>
            <a:r>
              <a:t> gives workers adequate time to seek new jobs or enter training programs for new skills before losing their current jobs.</a:t>
            </a:r>
          </a:p>
        </p:txBody>
      </p:sp>
      <p:pic>
        <p:nvPicPr>
          <p:cNvPr id="311"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312"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Title 1"/>
          <p:cNvSpPr txBox="1"/>
          <p:nvPr>
            <p:ph type="title"/>
          </p:nvPr>
        </p:nvSpPr>
        <p:spPr>
          <a:xfrm>
            <a:off x="0" y="139613"/>
            <a:ext cx="9144000" cy="954350"/>
          </a:xfrm>
          <a:prstGeom prst="rect">
            <a:avLst/>
          </a:prstGeom>
        </p:spPr>
        <p:txBody>
          <a:bodyPr/>
          <a:lstStyle>
            <a:lvl1pPr algn="ctr"/>
          </a:lstStyle>
          <a:p>
            <a:pPr/>
            <a:r>
              <a:t>Who is Covered Under WARN?  </a:t>
            </a:r>
          </a:p>
        </p:txBody>
      </p:sp>
      <p:sp>
        <p:nvSpPr>
          <p:cNvPr id="315" name="Slide Number Placeholder 2"/>
          <p:cNvSpPr txBox="1"/>
          <p:nvPr>
            <p:ph type="sldNum" sz="quarter" idx="2"/>
          </p:nvPr>
        </p:nvSpPr>
        <p:spPr>
          <a:xfrm>
            <a:off x="8540895"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6" name="Content Placeholder 7"/>
          <p:cNvSpPr txBox="1"/>
          <p:nvPr>
            <p:ph type="body" idx="1"/>
          </p:nvPr>
        </p:nvSpPr>
        <p:spPr>
          <a:xfrm>
            <a:off x="457200" y="1348964"/>
            <a:ext cx="8382000" cy="4975636"/>
          </a:xfrm>
          <a:prstGeom prst="rect">
            <a:avLst/>
          </a:prstGeom>
        </p:spPr>
        <p:txBody>
          <a:bodyPr/>
          <a:lstStyle/>
          <a:p>
            <a:pPr>
              <a:lnSpc>
                <a:spcPct val="100000"/>
              </a:lnSpc>
              <a:spcBef>
                <a:spcPts val="1200"/>
              </a:spcBef>
              <a:defRPr sz="2000"/>
            </a:pPr>
            <a:r>
              <a:t>Private for-profit businesses, private non-profit organizations or public and quasi-public entities separately organized from the regular government that employ at least 100 full time salaried or hourly workers must give notice of covered company closings or mass layoffs.</a:t>
            </a:r>
          </a:p>
          <a:p>
            <a:pPr>
              <a:lnSpc>
                <a:spcPct val="100000"/>
              </a:lnSpc>
              <a:spcBef>
                <a:spcPts val="1200"/>
              </a:spcBef>
              <a:defRPr sz="2000"/>
            </a:pPr>
            <a:r>
              <a:t>A covered company closing occurs when an employer lays off or terminates at least 50 workers at a company called a single site of employment or at a facility or operation within the plant.</a:t>
            </a:r>
          </a:p>
          <a:p>
            <a:pPr>
              <a:lnSpc>
                <a:spcPct val="100000"/>
              </a:lnSpc>
              <a:spcBef>
                <a:spcPts val="1200"/>
              </a:spcBef>
              <a:defRPr sz="2000"/>
            </a:pPr>
            <a:r>
              <a:t>An employer must give notice if there is to be a mass layoff which does not result from a company closing, but which will result in an employment loss at the work site during any 30-day period for 500 or more employees, or for 50-499 employees if they make up at least 33% of the employer’s active workforce.</a:t>
            </a:r>
          </a:p>
        </p:txBody>
      </p:sp>
      <p:pic>
        <p:nvPicPr>
          <p:cNvPr id="317"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318"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Title 1"/>
          <p:cNvSpPr txBox="1"/>
          <p:nvPr>
            <p:ph type="title"/>
          </p:nvPr>
        </p:nvSpPr>
        <p:spPr>
          <a:xfrm>
            <a:off x="0" y="139613"/>
            <a:ext cx="9144000" cy="954350"/>
          </a:xfrm>
          <a:prstGeom prst="rect">
            <a:avLst/>
          </a:prstGeom>
        </p:spPr>
        <p:txBody>
          <a:bodyPr/>
          <a:lstStyle>
            <a:lvl1pPr algn="ctr" defTabSz="397763"/>
          </a:lstStyle>
          <a:p>
            <a:pPr/>
            <a:r>
              <a:t>Exceptions to WARN Notification</a:t>
            </a:r>
          </a:p>
        </p:txBody>
      </p:sp>
      <p:sp>
        <p:nvSpPr>
          <p:cNvPr id="323" name="Slide Number Placeholder 2"/>
          <p:cNvSpPr txBox="1"/>
          <p:nvPr>
            <p:ph type="sldNum" sz="quarter" idx="2"/>
          </p:nvPr>
        </p:nvSpPr>
        <p:spPr>
          <a:xfrm>
            <a:off x="8540895"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4" name="Content Placeholder 3"/>
          <p:cNvSpPr txBox="1"/>
          <p:nvPr>
            <p:ph type="body" idx="1"/>
          </p:nvPr>
        </p:nvSpPr>
        <p:spPr>
          <a:xfrm>
            <a:off x="457198" y="1245706"/>
            <a:ext cx="8229601" cy="4663628"/>
          </a:xfrm>
          <a:prstGeom prst="rect">
            <a:avLst/>
          </a:prstGeom>
        </p:spPr>
        <p:txBody>
          <a:bodyPr/>
          <a:lstStyle/>
          <a:p>
            <a:pPr marL="0" indent="0" defTabSz="443483">
              <a:spcBef>
                <a:spcPts val="1700"/>
              </a:spcBef>
              <a:buSzTx/>
              <a:buNone/>
              <a:defRPr sz="2300"/>
            </a:pPr>
            <a:r>
              <a:t>Businesses are not required to submit a WARN notification if:</a:t>
            </a:r>
          </a:p>
          <a:p>
            <a:pPr marL="277177" indent="-277177" defTabSz="443483">
              <a:spcBef>
                <a:spcPts val="1700"/>
              </a:spcBef>
              <a:defRPr sz="2300"/>
            </a:pPr>
            <a:r>
              <a:t>They are actively seeking capital, or would save or postpone the need to shut down or lay off people, and believe that advance notice may hurt their ability to find such resources.</a:t>
            </a:r>
          </a:p>
          <a:p>
            <a:pPr marL="277177" indent="-277177" defTabSz="443483">
              <a:spcBef>
                <a:spcPts val="1700"/>
              </a:spcBef>
              <a:defRPr b="1" sz="2300"/>
            </a:pPr>
            <a:r>
              <a:t>A business that could not reasonably foresee circumstances leading to the event.</a:t>
            </a:r>
          </a:p>
          <a:p>
            <a:pPr marL="277177" indent="-277177" defTabSz="443483">
              <a:spcBef>
                <a:spcPts val="1700"/>
              </a:spcBef>
              <a:defRPr sz="2300"/>
            </a:pPr>
            <a:r>
              <a:t>Layoffs and closings that are the result of a natural disaster.</a:t>
            </a:r>
          </a:p>
          <a:p>
            <a:pPr marL="277177" indent="-277177" defTabSz="443483">
              <a:spcBef>
                <a:spcPts val="1700"/>
              </a:spcBef>
              <a:defRPr sz="2300"/>
            </a:pPr>
            <a:r>
              <a:t>Visit </a:t>
            </a:r>
            <a:r>
              <a:rPr b="1" u="sng">
                <a:solidFill>
                  <a:srgbClr val="0000FF"/>
                </a:solidFill>
                <a:uFill>
                  <a:solidFill>
                    <a:srgbClr val="0000FF"/>
                  </a:solidFill>
                </a:uFill>
                <a:hlinkClick r:id="rId2" invalidUrl="" action="" tgtFrame="" tooltip="" history="1" highlightClick="0" endSnd="0"/>
              </a:rPr>
              <a:t>https://www.doleta.gov/layoff/warn</a:t>
            </a:r>
            <a:r>
              <a:rPr b="1" u="sng">
                <a:solidFill>
                  <a:srgbClr val="0000FF"/>
                </a:solidFill>
                <a:uFill>
                  <a:solidFill>
                    <a:srgbClr val="0000FF"/>
                  </a:solidFill>
                </a:uFill>
                <a:hlinkClick r:id="rId2" invalidUrl="" action="" tgtFrame="" tooltip="" history="1" highlightClick="0" endSnd="0"/>
              </a:rPr>
              <a:t>/</a:t>
            </a:r>
            <a:r>
              <a:rPr b="1"/>
              <a:t> </a:t>
            </a:r>
            <a:r>
              <a:t>for more information.</a:t>
            </a:r>
          </a:p>
        </p:txBody>
      </p:sp>
      <p:pic>
        <p:nvPicPr>
          <p:cNvPr id="325"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326"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Title 1"/>
          <p:cNvSpPr txBox="1"/>
          <p:nvPr>
            <p:ph type="title"/>
          </p:nvPr>
        </p:nvSpPr>
        <p:spPr>
          <a:xfrm>
            <a:off x="0" y="-1"/>
            <a:ext cx="9144000" cy="1104661"/>
          </a:xfrm>
          <a:prstGeom prst="rect">
            <a:avLst/>
          </a:prstGeom>
        </p:spPr>
        <p:txBody>
          <a:bodyPr/>
          <a:lstStyle>
            <a:lvl1pPr algn="ctr" defTabSz="397763">
              <a:defRPr sz="3400"/>
            </a:lvl1pPr>
          </a:lstStyle>
          <a:p>
            <a:pPr/>
            <a:r>
              <a:t>COVID-19 Unemployment Insurance Benefits</a:t>
            </a:r>
          </a:p>
        </p:txBody>
      </p:sp>
      <p:sp>
        <p:nvSpPr>
          <p:cNvPr id="329" name="Slide Number Placeholder 2"/>
          <p:cNvSpPr txBox="1"/>
          <p:nvPr>
            <p:ph type="sldNum" sz="quarter" idx="2"/>
          </p:nvPr>
        </p:nvSpPr>
        <p:spPr>
          <a:xfrm>
            <a:off x="8540896" y="6470713"/>
            <a:ext cx="145903"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0" name="Content Placeholder 3"/>
          <p:cNvSpPr txBox="1"/>
          <p:nvPr>
            <p:ph type="body" idx="1"/>
          </p:nvPr>
        </p:nvSpPr>
        <p:spPr>
          <a:xfrm>
            <a:off x="457198" y="1332086"/>
            <a:ext cx="8229601" cy="4798160"/>
          </a:xfrm>
          <a:prstGeom prst="rect">
            <a:avLst/>
          </a:prstGeom>
        </p:spPr>
        <p:txBody>
          <a:bodyPr/>
          <a:lstStyle/>
          <a:p>
            <a:pPr marL="0" indent="0">
              <a:lnSpc>
                <a:spcPct val="100000"/>
              </a:lnSpc>
              <a:spcBef>
                <a:spcPts val="1200"/>
              </a:spcBef>
              <a:buSzTx/>
              <a:buNone/>
              <a:defRPr sz="1500">
                <a:solidFill>
                  <a:srgbClr val="000000"/>
                </a:solidFill>
              </a:defRPr>
            </a:pPr>
            <a:r>
              <a:t>The Executive Office of Labor and Workforce Development (EOLWD) and the Department of Unemployment Assistance (DUA) made changes to unemployment eligibility to assist workers </a:t>
            </a:r>
            <a:br/>
            <a:r>
              <a:t>and employers related to COVID-19. </a:t>
            </a:r>
          </a:p>
          <a:p>
            <a:pPr>
              <a:lnSpc>
                <a:spcPct val="100000"/>
              </a:lnSpc>
              <a:spcBef>
                <a:spcPts val="1200"/>
              </a:spcBef>
              <a:defRPr b="1" sz="1500">
                <a:solidFill>
                  <a:srgbClr val="000000"/>
                </a:solidFill>
              </a:defRPr>
            </a:pPr>
            <a:r>
              <a:t>DUA may pay unemployment benefits if a worker is:</a:t>
            </a:r>
          </a:p>
          <a:p>
            <a:pPr lvl="1">
              <a:lnSpc>
                <a:spcPct val="100000"/>
              </a:lnSpc>
              <a:spcBef>
                <a:spcPts val="1200"/>
              </a:spcBef>
              <a:defRPr b="1" sz="1500">
                <a:solidFill>
                  <a:srgbClr val="000000"/>
                </a:solidFill>
              </a:defRPr>
            </a:pPr>
            <a:r>
              <a:t>Quarantined </a:t>
            </a:r>
            <a:r>
              <a:rPr b="0"/>
              <a:t>due to an order by a civil authority or medical professional, or leaves employment due to reasonable risk of exposure or infection or to care for a family member </a:t>
            </a:r>
          </a:p>
          <a:p>
            <a:pPr lvl="1">
              <a:lnSpc>
                <a:spcPct val="100000"/>
              </a:lnSpc>
              <a:spcBef>
                <a:spcPts val="1200"/>
              </a:spcBef>
              <a:defRPr b="1" sz="1500">
                <a:solidFill>
                  <a:srgbClr val="000000"/>
                </a:solidFill>
              </a:defRPr>
            </a:pPr>
            <a:r>
              <a:t>Impacted because their workplace is shut down </a:t>
            </a:r>
            <a:r>
              <a:rPr b="0"/>
              <a:t>due to COVID-19</a:t>
            </a:r>
          </a:p>
          <a:p>
            <a:pPr>
              <a:lnSpc>
                <a:spcPct val="100000"/>
              </a:lnSpc>
              <a:spcBef>
                <a:spcPts val="1200"/>
              </a:spcBef>
              <a:defRPr sz="1500">
                <a:solidFill>
                  <a:srgbClr val="000000"/>
                </a:solidFill>
              </a:defRPr>
            </a:pPr>
            <a:r>
              <a:t>DUA can </a:t>
            </a:r>
            <a:r>
              <a:rPr b="1"/>
              <a:t>excuse missed deadlines </a:t>
            </a:r>
            <a:r>
              <a:t>during the processing of a claim, such as responding to fact</a:t>
            </a:r>
            <a:r>
              <a:t>-</a:t>
            </a:r>
            <a:r>
              <a:t>finding questionnaires and requesting an appeal, if the reason for failing to meet the deadline is due to COVID-19. </a:t>
            </a:r>
          </a:p>
          <a:p>
            <a:pPr>
              <a:lnSpc>
                <a:spcPct val="100000"/>
              </a:lnSpc>
              <a:spcBef>
                <a:spcPts val="1200"/>
              </a:spcBef>
              <a:defRPr sz="1500">
                <a:solidFill>
                  <a:srgbClr val="000000"/>
                </a:solidFill>
              </a:defRPr>
            </a:pPr>
            <a:r>
              <a:t>DUA can </a:t>
            </a:r>
            <a:r>
              <a:rPr b="1"/>
              <a:t>grant employer requests for extensions</a:t>
            </a:r>
            <a:r>
              <a:t> for filing quarterly wage reports and paying contributions.</a:t>
            </a:r>
          </a:p>
          <a:p>
            <a:pPr marL="0" indent="0">
              <a:lnSpc>
                <a:spcPct val="100000"/>
              </a:lnSpc>
              <a:spcBef>
                <a:spcPts val="1200"/>
              </a:spcBef>
              <a:buSzTx/>
              <a:buNone/>
              <a:defRPr b="1" sz="1500">
                <a:solidFill>
                  <a:srgbClr val="000000"/>
                </a:solidFill>
              </a:defRPr>
            </a:pPr>
            <a:r>
              <a:t>General UI Resources: </a:t>
            </a:r>
            <a:r>
              <a:rPr u="sng">
                <a:solidFill>
                  <a:srgbClr val="0000FF"/>
                </a:solidFill>
                <a:uFill>
                  <a:solidFill>
                    <a:srgbClr val="0000FF"/>
                  </a:solidFill>
                </a:uFill>
                <a:hlinkClick r:id="rId2" invalidUrl="" action="" tgtFrame="" tooltip="" history="1" highlightClick="0" endSnd="0"/>
              </a:rPr>
              <a:t>mass.gov/unemployment/covid-19</a:t>
            </a:r>
            <a:endParaRPr u="sng">
              <a:solidFill>
                <a:srgbClr val="0000FF"/>
              </a:solidFill>
              <a:uFill>
                <a:solidFill>
                  <a:srgbClr val="0000FF"/>
                </a:solidFill>
              </a:uFill>
            </a:endParaRPr>
          </a:p>
          <a:p>
            <a:pPr>
              <a:lnSpc>
                <a:spcPct val="100000"/>
              </a:lnSpc>
              <a:spcBef>
                <a:spcPts val="1200"/>
              </a:spcBef>
              <a:defRPr sz="1500">
                <a:solidFill>
                  <a:srgbClr val="000000"/>
                </a:solidFill>
              </a:defRPr>
            </a:pPr>
            <a:r>
              <a:t>Employer FAQs:</a:t>
            </a:r>
            <a:r>
              <a:rPr b="1"/>
              <a:t> </a:t>
            </a:r>
            <a:r>
              <a:rPr b="1" u="sng">
                <a:solidFill>
                  <a:srgbClr val="0000FF"/>
                </a:solidFill>
                <a:uFill>
                  <a:solidFill>
                    <a:srgbClr val="0000FF"/>
                  </a:solidFill>
                </a:uFill>
                <a:hlinkClick r:id="rId3" invalidUrl="" action="" tgtFrame="" tooltip="" history="1" highlightClick="0" endSnd="0"/>
              </a:rPr>
              <a:t>mass.gov/info-details/employer-unemployment-faq-covid-19</a:t>
            </a:r>
            <a:endParaRPr b="1" u="sng"/>
          </a:p>
          <a:p>
            <a:pPr>
              <a:lnSpc>
                <a:spcPct val="100000"/>
              </a:lnSpc>
              <a:spcBef>
                <a:spcPts val="1200"/>
              </a:spcBef>
              <a:defRPr sz="1500">
                <a:solidFill>
                  <a:srgbClr val="000000"/>
                </a:solidFill>
              </a:defRPr>
            </a:pPr>
            <a:r>
              <a:t>Employee FAQ: </a:t>
            </a:r>
            <a:r>
              <a:rPr b="1" u="sng">
                <a:solidFill>
                  <a:srgbClr val="0000FF"/>
                </a:solidFill>
                <a:uFill>
                  <a:solidFill>
                    <a:srgbClr val="0000FF"/>
                  </a:solidFill>
                </a:uFill>
                <a:hlinkClick r:id="rId4" invalidUrl="" action="" tgtFrame="" tooltip="" history="1" highlightClick="0" endSnd="0"/>
              </a:rPr>
              <a:t>mass.gov/info-details/employee-unemployment-faq-covid-19</a:t>
            </a:r>
          </a:p>
        </p:txBody>
      </p:sp>
      <p:pic>
        <p:nvPicPr>
          <p:cNvPr id="331" name="Object 5" descr="Object 5"/>
          <p:cNvPicPr>
            <a:picLocks noChangeAspect="1"/>
          </p:cNvPicPr>
          <p:nvPr/>
        </p:nvPicPr>
        <p:blipFill>
          <a:blip r:embed="rId5">
            <a:extLst/>
          </a:blip>
          <a:stretch>
            <a:fillRect/>
          </a:stretch>
        </p:blipFill>
        <p:spPr>
          <a:xfrm>
            <a:off x="6096000" y="6357992"/>
            <a:ext cx="2209800" cy="347609"/>
          </a:xfrm>
          <a:prstGeom prst="rect">
            <a:avLst/>
          </a:prstGeom>
          <a:ln w="12700">
            <a:miter lim="400000"/>
          </a:ln>
        </p:spPr>
      </p:pic>
      <p:pic>
        <p:nvPicPr>
          <p:cNvPr id="332" name="Picture 4" descr="Picture 4"/>
          <p:cNvPicPr>
            <a:picLocks noChangeAspect="1"/>
          </p:cNvPicPr>
          <p:nvPr/>
        </p:nvPicPr>
        <p:blipFill>
          <a:blip r:embed="rId6">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sp>
        <p:nvSpPr>
          <p:cNvPr id="223" name="Quick Guide to Resources"/>
          <p:cNvSpPr txBox="1"/>
          <p:nvPr>
            <p:ph type="title"/>
          </p:nvPr>
        </p:nvSpPr>
        <p:spPr>
          <a:xfrm>
            <a:off x="276600" y="139613"/>
            <a:ext cx="8699081" cy="954350"/>
          </a:xfrm>
          <a:prstGeom prst="rect">
            <a:avLst/>
          </a:prstGeom>
        </p:spPr>
        <p:txBody>
          <a:bodyPr/>
          <a:lstStyle>
            <a:lvl1pPr algn="ctr"/>
          </a:lstStyle>
          <a:p>
            <a:pPr/>
            <a:r>
              <a:t>Quick Guide to Resources</a:t>
            </a:r>
          </a:p>
        </p:txBody>
      </p:sp>
      <p:sp>
        <p:nvSpPr>
          <p:cNvPr id="224" name="Rapid Response is a federally mandated program designed to assist businesses and employees experiencing a layoff or closing with regional teams throughout The Commonwealth                                                                           4…"/>
          <p:cNvSpPr txBox="1"/>
          <p:nvPr>
            <p:ph type="body" idx="1"/>
          </p:nvPr>
        </p:nvSpPr>
        <p:spPr>
          <a:xfrm>
            <a:off x="457200" y="1278730"/>
            <a:ext cx="8337881" cy="4863309"/>
          </a:xfrm>
          <a:prstGeom prst="rect">
            <a:avLst/>
          </a:prstGeom>
        </p:spPr>
        <p:txBody>
          <a:bodyPr/>
          <a:lstStyle/>
          <a:p>
            <a:pPr marL="118565" indent="-118565" defTabSz="189705">
              <a:lnSpc>
                <a:spcPct val="100000"/>
              </a:lnSpc>
              <a:spcBef>
                <a:spcPts val="400"/>
              </a:spcBef>
              <a:defRPr b="1" sz="1168">
                <a:latin typeface="Calibri (Body)"/>
                <a:ea typeface="Calibri (Body)"/>
                <a:cs typeface="Calibri (Body)"/>
                <a:sym typeface="Calibri (Body)"/>
              </a:defRPr>
            </a:pPr>
            <a:r>
              <a:t>Reopening Massachusetts - </a:t>
            </a:r>
            <a:r>
              <a:rPr b="0"/>
              <a:t>general guidance</a:t>
            </a:r>
            <a:r>
              <a:t> (p.2)</a:t>
            </a:r>
          </a:p>
          <a:p>
            <a:pPr marL="118565" indent="-118565" defTabSz="189705">
              <a:lnSpc>
                <a:spcPct val="100000"/>
              </a:lnSpc>
              <a:spcBef>
                <a:spcPts val="400"/>
              </a:spcBef>
              <a:defRPr b="1" sz="1168">
                <a:latin typeface="Calibri (Body)"/>
                <a:ea typeface="Calibri (Body)"/>
                <a:cs typeface="Calibri (Body)"/>
                <a:sym typeface="Calibri (Body)"/>
              </a:defRPr>
            </a:pPr>
            <a:r>
              <a:t>Rapid Response</a:t>
            </a:r>
            <a:r>
              <a:rPr b="0"/>
              <a:t> is a federally mandated program designed to assist businesses and employees experiencing a layoff or closing with regional teams throughout The Commonwealth </a:t>
            </a:r>
            <a:r>
              <a:t>(p.6) </a:t>
            </a:r>
            <a:r>
              <a:rPr b="0"/>
              <a:t>                                                 </a:t>
            </a:r>
            <a:r>
              <a:rPr b="0"/>
              <a:t>  </a:t>
            </a:r>
            <a:r>
              <a:rPr b="0"/>
              <a:t>                     </a:t>
            </a:r>
            <a:r>
              <a:t>           </a:t>
            </a:r>
            <a:r>
              <a:rPr b="0"/>
              <a:t>                            </a:t>
            </a:r>
          </a:p>
          <a:p>
            <a:pPr marL="118565" indent="-118565" defTabSz="189705">
              <a:lnSpc>
                <a:spcPct val="100000"/>
              </a:lnSpc>
              <a:spcBef>
                <a:spcPts val="400"/>
              </a:spcBef>
              <a:defRPr b="1" sz="1168">
                <a:latin typeface="Calibri (Body)"/>
                <a:ea typeface="Calibri (Body)"/>
                <a:cs typeface="Calibri (Body)"/>
                <a:sym typeface="Calibri (Body)"/>
              </a:defRPr>
            </a:pPr>
            <a:r>
              <a:t>MassHire Career Centers </a:t>
            </a:r>
            <a:r>
              <a:rPr b="0"/>
              <a:t>with statewide locations, the MassHire Career Centers offer a wide array of services </a:t>
            </a:r>
            <a:br>
              <a:rPr b="0"/>
            </a:br>
            <a:r>
              <a:rPr b="0"/>
              <a:t>for both business and employees </a:t>
            </a:r>
            <a:r>
              <a:t>(p.10)  </a:t>
            </a:r>
            <a:r>
              <a:rPr b="0"/>
              <a:t>                                                                                                                                   </a:t>
            </a:r>
            <a:r>
              <a:t>   </a:t>
            </a:r>
            <a:r>
              <a:rPr b="0"/>
              <a:t>                       </a:t>
            </a:r>
          </a:p>
          <a:p>
            <a:pPr marL="118565" indent="-118565" defTabSz="189705">
              <a:lnSpc>
                <a:spcPct val="100000"/>
              </a:lnSpc>
              <a:spcBef>
                <a:spcPts val="400"/>
              </a:spcBef>
              <a:defRPr sz="1168">
                <a:latin typeface="Calibri (Body)"/>
                <a:ea typeface="Calibri (Body)"/>
                <a:cs typeface="Calibri (Body)"/>
                <a:sym typeface="Calibri (Body)"/>
              </a:defRPr>
            </a:pPr>
            <a:r>
              <a:t>The </a:t>
            </a:r>
            <a:r>
              <a:rPr b="1"/>
              <a:t>WorkShare Program </a:t>
            </a:r>
            <a:r>
              <a:t>is a resource for layoff aversion, allowing an employer to reduce employee’s work hours. A great alternative to laying off employees </a:t>
            </a:r>
            <a:r>
              <a:rPr b="1"/>
              <a:t>(p.13) </a:t>
            </a:r>
            <a:r>
              <a:t>                                                                                                                                         </a:t>
            </a:r>
          </a:p>
          <a:p>
            <a:pPr marL="118565" indent="-118565" defTabSz="189705">
              <a:lnSpc>
                <a:spcPct val="100000"/>
              </a:lnSpc>
              <a:spcBef>
                <a:spcPts val="400"/>
              </a:spcBef>
              <a:defRPr b="1" sz="1168">
                <a:latin typeface="Calibri (Body)"/>
                <a:ea typeface="Calibri (Body)"/>
                <a:cs typeface="Calibri (Body)"/>
                <a:sym typeface="Calibri (Body)"/>
              </a:defRPr>
            </a:pPr>
            <a:r>
              <a:t>Families First Act </a:t>
            </a:r>
            <a:r>
              <a:rPr b="0"/>
              <a:t>provides</a:t>
            </a:r>
            <a:r>
              <a:t> </a:t>
            </a:r>
            <a:r>
              <a:rPr b="0"/>
              <a:t>new federal resources for Paid Sick Leave and Expanded Family and Medical Leave to enable use of paid leave benefits to avoid layoffs </a:t>
            </a:r>
            <a:r>
              <a:t>(p.14)</a:t>
            </a:r>
            <a:r>
              <a:rPr b="0"/>
              <a:t>                                                                                                       </a:t>
            </a:r>
            <a:endParaRPr b="0"/>
          </a:p>
          <a:p>
            <a:pPr marL="118565" indent="-118565" defTabSz="189705">
              <a:lnSpc>
                <a:spcPct val="100000"/>
              </a:lnSpc>
              <a:spcBef>
                <a:spcPts val="400"/>
              </a:spcBef>
              <a:defRPr b="1" sz="1168">
                <a:latin typeface="Calibri (Body)"/>
                <a:ea typeface="Calibri (Body)"/>
                <a:cs typeface="Calibri (Body)"/>
                <a:sym typeface="Calibri (Body)"/>
              </a:defRPr>
            </a:pPr>
            <a:r>
              <a:t>Worker Adjustment and Retraining Notification Act (</a:t>
            </a:r>
            <a:r>
              <a:t>WARN) </a:t>
            </a:r>
            <a:r>
              <a:rPr b="0"/>
              <a:t>Federal layoff requirements - exception: a business that could not reasonably foresee circumstances leading to an event; also temporary layoff status </a:t>
            </a:r>
            <a:r>
              <a:t>(p.16)</a:t>
            </a:r>
            <a:r>
              <a:rPr b="0"/>
              <a:t>                                                                                                                                 </a:t>
            </a:r>
          </a:p>
          <a:p>
            <a:pPr marL="118565" indent="-118565" defTabSz="189705">
              <a:lnSpc>
                <a:spcPct val="100000"/>
              </a:lnSpc>
              <a:spcBef>
                <a:spcPts val="400"/>
              </a:spcBef>
              <a:defRPr b="1" sz="1168">
                <a:latin typeface="Calibri (Body)"/>
                <a:ea typeface="Calibri (Body)"/>
                <a:cs typeface="Calibri (Body)"/>
                <a:sym typeface="Calibri (Body)"/>
              </a:defRPr>
            </a:pPr>
            <a:r>
              <a:t>Unemployment Insurance</a:t>
            </a:r>
            <a:r>
              <a:rPr b="0"/>
              <a:t> includes 1) the waived waiting week, 2) the requirement for continued contact with employer about return date, 3) The CARES Act provisions </a:t>
            </a:r>
            <a:r>
              <a:t>(p.19)</a:t>
            </a:r>
            <a:r>
              <a:rPr b="0"/>
              <a:t>                       </a:t>
            </a:r>
            <a:r>
              <a:rPr b="0"/>
              <a:t> </a:t>
            </a:r>
            <a:r>
              <a:rPr b="0"/>
              <a:t>                                                                 </a:t>
            </a:r>
          </a:p>
          <a:p>
            <a:pPr marL="118565" indent="-118565" defTabSz="189705">
              <a:lnSpc>
                <a:spcPct val="100000"/>
              </a:lnSpc>
              <a:spcBef>
                <a:spcPts val="400"/>
              </a:spcBef>
              <a:defRPr b="1" sz="1168">
                <a:latin typeface="Calibri (Body)"/>
                <a:ea typeface="Calibri (Body)"/>
                <a:cs typeface="Calibri (Body)"/>
                <a:sym typeface="Calibri (Body)"/>
              </a:defRPr>
            </a:pPr>
            <a:r>
              <a:rPr b="0"/>
              <a:t>The</a:t>
            </a:r>
            <a:r>
              <a:t> Health Connector -</a:t>
            </a:r>
            <a:r>
              <a:rPr b="0"/>
              <a:t> If you need insurance, you may qualify for coverage through the Health Connector if you’ve lost coverage from a job </a:t>
            </a:r>
            <a:r>
              <a:t>(p.21)</a:t>
            </a:r>
            <a:r>
              <a:rPr b="0"/>
              <a:t>                                                                                                                                                      </a:t>
            </a:r>
            <a:r>
              <a:t> </a:t>
            </a:r>
          </a:p>
          <a:p>
            <a:pPr marL="118565" indent="-118565" defTabSz="189705">
              <a:lnSpc>
                <a:spcPct val="100000"/>
              </a:lnSpc>
              <a:spcBef>
                <a:spcPts val="400"/>
              </a:spcBef>
              <a:defRPr b="1" sz="1168">
                <a:latin typeface="Calibri (Body)"/>
                <a:ea typeface="Calibri (Body)"/>
                <a:cs typeface="Calibri (Body)"/>
                <a:sym typeface="Calibri (Body)"/>
              </a:defRPr>
            </a:pPr>
            <a:r>
              <a:t>Business Loans</a:t>
            </a:r>
            <a:r>
              <a:rPr b="0"/>
              <a:t> available </a:t>
            </a:r>
            <a:r>
              <a:t>(p.23)</a:t>
            </a:r>
            <a:r>
              <a:rPr b="0"/>
              <a:t>:                                                                                                                                            </a:t>
            </a:r>
          </a:p>
          <a:p>
            <a:pPr lvl="2" marL="483541" indent="-118565" defTabSz="189705">
              <a:lnSpc>
                <a:spcPct val="100000"/>
              </a:lnSpc>
              <a:spcBef>
                <a:spcPts val="400"/>
              </a:spcBef>
              <a:defRPr sz="1168">
                <a:latin typeface="Calibri (Body)"/>
                <a:ea typeface="Calibri (Body)"/>
                <a:cs typeface="Calibri (Body)"/>
                <a:sym typeface="Calibri (Body)"/>
              </a:defRPr>
            </a:pPr>
            <a:r>
              <a:t>Small Business Association has Express Bridge Loans, Economic Injury Disaster Loans, The Paycheck Protection Program,</a:t>
            </a:r>
            <a:r>
              <a:t> and</a:t>
            </a:r>
            <a:r>
              <a:t> Debt Relief</a:t>
            </a:r>
          </a:p>
          <a:p>
            <a:pPr marL="118565" indent="-118565" defTabSz="189705">
              <a:lnSpc>
                <a:spcPct val="100000"/>
              </a:lnSpc>
              <a:spcBef>
                <a:spcPts val="400"/>
              </a:spcBef>
              <a:defRPr b="1" sz="1168">
                <a:latin typeface="Calibri (Body)"/>
                <a:ea typeface="Calibri (Body)"/>
                <a:cs typeface="Calibri (Body)"/>
                <a:sym typeface="Calibri (Body)"/>
              </a:defRPr>
            </a:pPr>
            <a:r>
              <a:t>Massachusetts </a:t>
            </a:r>
            <a:r>
              <a:t>Administrative Tax Relief Measures</a:t>
            </a:r>
            <a:r>
              <a:rPr b="0"/>
              <a:t> include postponing the collection of regular sales tax, meals tax, and </a:t>
            </a:r>
            <a:br>
              <a:rPr b="0"/>
            </a:br>
            <a:r>
              <a:rPr b="0"/>
              <a:t>room occupancy tax until June 20th, 2020 </a:t>
            </a:r>
            <a:r>
              <a:t>(p.30) </a:t>
            </a:r>
            <a:r>
              <a:rPr b="0"/>
              <a:t>                                                          </a:t>
            </a:r>
            <a:r>
              <a:rPr b="0"/>
              <a:t>  </a:t>
            </a:r>
            <a:r>
              <a:rPr b="0"/>
              <a:t>                                                          </a:t>
            </a:r>
            <a:endParaRPr b="0"/>
          </a:p>
          <a:p>
            <a:pPr marL="118565" indent="-118565" defTabSz="189705">
              <a:lnSpc>
                <a:spcPct val="100000"/>
              </a:lnSpc>
              <a:spcBef>
                <a:spcPts val="400"/>
              </a:spcBef>
              <a:defRPr b="1" sz="1168">
                <a:latin typeface="Calibri (Body)"/>
                <a:ea typeface="Calibri (Body)"/>
                <a:cs typeface="Calibri (Body)"/>
                <a:sym typeface="Calibri (Body)"/>
              </a:defRPr>
            </a:pPr>
            <a:r>
              <a:t>Additional Emergency Resources</a:t>
            </a:r>
            <a:r>
              <a:rPr b="0"/>
              <a:t> include: MEMA, U.S. Chamber of Commerce, MassMEP, and M-ERT </a:t>
            </a:r>
            <a:r>
              <a:t>(p.31)</a:t>
            </a:r>
            <a:r>
              <a:rPr b="0"/>
              <a:t>            </a:t>
            </a:r>
            <a:r>
              <a:rPr b="0"/>
              <a:t>    </a:t>
            </a:r>
            <a:r>
              <a:rPr b="0"/>
              <a:t>  </a:t>
            </a:r>
          </a:p>
          <a:p>
            <a:pPr marL="158086" indent="-158086" defTabSz="189705">
              <a:lnSpc>
                <a:spcPct val="100000"/>
              </a:lnSpc>
              <a:spcBef>
                <a:spcPts val="400"/>
              </a:spcBef>
              <a:defRPr sz="876">
                <a:latin typeface="Calibri (Body)"/>
                <a:ea typeface="Calibri (Body)"/>
                <a:cs typeface="Calibri (Body)"/>
                <a:sym typeface="Calibri (Body)"/>
              </a:defRPr>
            </a:pPr>
            <a:r>
              <a:rPr sz="1168"/>
              <a:t>Listed within the </a:t>
            </a:r>
            <a:r>
              <a:rPr b="1" sz="1168"/>
              <a:t>Appendix</a:t>
            </a:r>
            <a:r>
              <a:rPr sz="1168"/>
              <a:t>: Massachusetts Small Business Development Center regional locations, Small Business Association FAQ’s, and FFCRA information </a:t>
            </a:r>
            <a:r>
              <a:rPr b="1" sz="1168"/>
              <a:t>(p.36)  </a:t>
            </a:r>
            <a:r>
              <a:rPr sz="1168"/>
              <a:t>    </a:t>
            </a:r>
            <a:r>
              <a:t>                                                                         </a:t>
            </a:r>
            <a:r>
              <a:t> </a:t>
            </a:r>
            <a:r>
              <a:t>                    </a:t>
            </a:r>
          </a:p>
        </p:txBody>
      </p:sp>
      <p:sp>
        <p:nvSpPr>
          <p:cNvPr id="225" name="Slide Number"/>
          <p:cNvSpPr txBox="1"/>
          <p:nvPr>
            <p:ph type="sldNum" sz="quarter" idx="2"/>
          </p:nvPr>
        </p:nvSpPr>
        <p:spPr>
          <a:xfrm>
            <a:off x="8559798" y="6470713"/>
            <a:ext cx="127001"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6"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Title 1"/>
          <p:cNvSpPr txBox="1"/>
          <p:nvPr>
            <p:ph type="title"/>
          </p:nvPr>
        </p:nvSpPr>
        <p:spPr>
          <a:xfrm>
            <a:off x="0" y="139613"/>
            <a:ext cx="9144000" cy="954350"/>
          </a:xfrm>
          <a:prstGeom prst="rect">
            <a:avLst/>
          </a:prstGeom>
        </p:spPr>
        <p:txBody>
          <a:bodyPr/>
          <a:lstStyle>
            <a:lvl1pPr algn="ctr"/>
          </a:lstStyle>
          <a:p>
            <a:pPr/>
            <a:r>
              <a:t>"CARES Act" - Federal Coronavirus Aid</a:t>
            </a:r>
          </a:p>
        </p:txBody>
      </p:sp>
      <p:sp>
        <p:nvSpPr>
          <p:cNvPr id="335" name="Text Placeholder 2"/>
          <p:cNvSpPr txBox="1"/>
          <p:nvPr>
            <p:ph type="body" idx="1"/>
          </p:nvPr>
        </p:nvSpPr>
        <p:spPr>
          <a:xfrm>
            <a:off x="457200" y="1446231"/>
            <a:ext cx="8229600" cy="4626768"/>
          </a:xfrm>
          <a:prstGeom prst="rect">
            <a:avLst/>
          </a:prstGeom>
        </p:spPr>
        <p:txBody>
          <a:bodyPr/>
          <a:lstStyle/>
          <a:p>
            <a:pPr marL="0" indent="0" defTabSz="448055">
              <a:lnSpc>
                <a:spcPct val="100000"/>
              </a:lnSpc>
              <a:spcBef>
                <a:spcPts val="1200"/>
              </a:spcBef>
              <a:buSzTx/>
              <a:buNone/>
              <a:defRPr b="1" sz="2500"/>
            </a:pPr>
            <a:r>
              <a:t>Unemployment Insurance Provisions</a:t>
            </a:r>
            <a:endParaRPr sz="2000"/>
          </a:p>
          <a:p>
            <a:pPr marL="280033" indent="-280033" defTabSz="448055">
              <a:lnSpc>
                <a:spcPct val="100000"/>
              </a:lnSpc>
              <a:spcBef>
                <a:spcPts val="1200"/>
              </a:spcBef>
              <a:defRPr b="1" sz="1800"/>
            </a:pPr>
            <a:r>
              <a:t>Creates a new Pandemic Unemployment Assistance program (through December 31, 2020) to help those not traditionally eligible for Unemployment Insurance (UI), </a:t>
            </a:r>
            <a:r>
              <a:rPr b="0"/>
              <a:t>including self-employed individuals, independent contractors, those with limited work history and those who are unable to work as a result of the </a:t>
            </a:r>
            <a:r>
              <a:rPr b="0"/>
              <a:t>C</a:t>
            </a:r>
            <a:r>
              <a:rPr b="0"/>
              <a:t>oronavirus public health emergency. </a:t>
            </a:r>
            <a:r>
              <a:rPr u="sng">
                <a:solidFill>
                  <a:srgbClr val="0000FF"/>
                </a:solidFill>
                <a:uFill>
                  <a:solidFill>
                    <a:srgbClr val="0000FF"/>
                  </a:solidFill>
                </a:uFill>
                <a:hlinkClick r:id="rId2" invalidUrl="" action="" tgtFrame="" tooltip="" history="1" highlightClick="0" endSnd="0"/>
              </a:rPr>
              <a:t>www.mass.gov/pua</a:t>
            </a:r>
          </a:p>
          <a:p>
            <a:pPr marL="280033" indent="-280033" defTabSz="448055">
              <a:lnSpc>
                <a:spcPct val="100000"/>
              </a:lnSpc>
              <a:spcBef>
                <a:spcPts val="1200"/>
              </a:spcBef>
              <a:defRPr b="1" sz="1800"/>
            </a:pPr>
            <a:r>
              <a:t>Provides additional $600/week payment </a:t>
            </a:r>
            <a:r>
              <a:rPr b="0"/>
              <a:t>to each UI or Pandemic Unemployment Assistance recipient through the end of July 2020. </a:t>
            </a:r>
          </a:p>
          <a:p>
            <a:pPr marL="280033" indent="-280033" defTabSz="448055">
              <a:lnSpc>
                <a:spcPct val="100000"/>
              </a:lnSpc>
              <a:spcBef>
                <a:spcPts val="1200"/>
              </a:spcBef>
              <a:defRPr b="1" sz="1800"/>
            </a:pPr>
            <a:r>
              <a:t>Provides an additional 13 weeks of unemployment benefits </a:t>
            </a:r>
            <a:r>
              <a:rPr b="0"/>
              <a:t>to help those who remain unemployed after state unemployment benefits run out. </a:t>
            </a:r>
          </a:p>
          <a:p>
            <a:pPr marL="280033" indent="-280033" defTabSz="448055">
              <a:lnSpc>
                <a:spcPct val="100000"/>
              </a:lnSpc>
              <a:spcBef>
                <a:spcPts val="1200"/>
              </a:spcBef>
              <a:defRPr b="1" sz="1800"/>
            </a:pPr>
            <a:r>
              <a:t>Provides states with temporary, limited flexibility to hire temporary staff, </a:t>
            </a:r>
            <a:r>
              <a:rPr b="0"/>
              <a:t>or re-hire former staff, to more efficiently process unemployment</a:t>
            </a:r>
            <a:r>
              <a:rPr b="0"/>
              <a:t> </a:t>
            </a:r>
            <a:r>
              <a:rPr b="0"/>
              <a:t>claims. </a:t>
            </a:r>
          </a:p>
        </p:txBody>
      </p:sp>
      <p:sp>
        <p:nvSpPr>
          <p:cNvPr id="336"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7"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338"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Massachusetts Health Connector"/>
          <p:cNvSpPr txBox="1"/>
          <p:nvPr>
            <p:ph type="title"/>
          </p:nvPr>
        </p:nvSpPr>
        <p:spPr>
          <a:xfrm>
            <a:off x="457200" y="139613"/>
            <a:ext cx="8229600" cy="954350"/>
          </a:xfrm>
          <a:prstGeom prst="rect">
            <a:avLst/>
          </a:prstGeom>
        </p:spPr>
        <p:txBody>
          <a:bodyPr/>
          <a:lstStyle>
            <a:lvl1pPr algn="ctr"/>
          </a:lstStyle>
          <a:p>
            <a:pPr/>
            <a:r>
              <a:t>Massachusetts Health Connector</a:t>
            </a:r>
          </a:p>
        </p:txBody>
      </p:sp>
      <p:sp>
        <p:nvSpPr>
          <p:cNvPr id="341" name="If you need health insurance, you may qualify for coverage through the Health Connector.…"/>
          <p:cNvSpPr txBox="1"/>
          <p:nvPr>
            <p:ph type="body" sz="half" idx="1"/>
          </p:nvPr>
        </p:nvSpPr>
        <p:spPr>
          <a:xfrm>
            <a:off x="5020733" y="1258397"/>
            <a:ext cx="3903134" cy="4958708"/>
          </a:xfrm>
          <a:prstGeom prst="rect">
            <a:avLst/>
          </a:prstGeom>
        </p:spPr>
        <p:txBody>
          <a:bodyPr/>
          <a:lstStyle/>
          <a:p>
            <a:pPr marL="0" indent="0">
              <a:lnSpc>
                <a:spcPct val="100000"/>
              </a:lnSpc>
              <a:spcBef>
                <a:spcPts val="2000"/>
              </a:spcBef>
              <a:buClrTx/>
              <a:buSzTx/>
              <a:buFontTx/>
              <a:buNone/>
              <a:defRPr sz="2000">
                <a:solidFill>
                  <a:srgbClr val="000000"/>
                </a:solidFill>
              </a:defRPr>
            </a:pPr>
            <a:r>
              <a:t>If you need health insurance, you may qualify for coverage through the Health Connector.</a:t>
            </a:r>
          </a:p>
          <a:p>
            <a:pPr marL="0" indent="0">
              <a:lnSpc>
                <a:spcPct val="100000"/>
              </a:lnSpc>
              <a:spcBef>
                <a:spcPts val="2000"/>
              </a:spcBef>
              <a:buClrTx/>
              <a:buSzTx/>
              <a:buFontTx/>
              <a:buNone/>
              <a:defRPr sz="2000">
                <a:solidFill>
                  <a:srgbClr val="000000"/>
                </a:solidFill>
              </a:defRPr>
            </a:pPr>
            <a:r>
              <a:t>An extended enrollment period is available through May 25, 2020 in response to the COVID-19 outbreak. </a:t>
            </a:r>
          </a:p>
          <a:p>
            <a:pPr marL="0" indent="0">
              <a:lnSpc>
                <a:spcPct val="100000"/>
              </a:lnSpc>
              <a:spcBef>
                <a:spcPts val="2000"/>
              </a:spcBef>
              <a:buClrTx/>
              <a:buSzTx/>
              <a:buFontTx/>
              <a:buNone/>
              <a:defRPr sz="2000">
                <a:solidFill>
                  <a:srgbClr val="000000"/>
                </a:solidFill>
              </a:defRPr>
            </a:pPr>
            <a:r>
              <a:t>Apply today and get covered.</a:t>
            </a:r>
          </a:p>
          <a:p>
            <a:pPr marL="0" indent="0">
              <a:lnSpc>
                <a:spcPct val="100000"/>
              </a:lnSpc>
              <a:spcBef>
                <a:spcPts val="0"/>
              </a:spcBef>
              <a:buClrTx/>
              <a:buSzTx/>
              <a:buFontTx/>
              <a:buNone/>
              <a:defRPr sz="2000">
                <a:solidFill>
                  <a:srgbClr val="000000"/>
                </a:solidFill>
              </a:defRPr>
            </a:pPr>
            <a:r>
              <a:t>For more detailed information please go to:</a:t>
            </a:r>
          </a:p>
          <a:p>
            <a:pPr marL="0" indent="0">
              <a:lnSpc>
                <a:spcPct val="100000"/>
              </a:lnSpc>
              <a:spcBef>
                <a:spcPts val="0"/>
              </a:spcBef>
              <a:buClrTx/>
              <a:buSzTx/>
              <a:buFontTx/>
              <a:buNone/>
              <a:defRPr b="1" sz="1700">
                <a:solidFill>
                  <a:srgbClr val="000000"/>
                </a:solidFill>
              </a:defRPr>
            </a:pPr>
            <a:r>
              <a:rPr u="sng">
                <a:solidFill>
                  <a:srgbClr val="0000EE"/>
                </a:solidFill>
                <a:hlinkClick r:id="rId2" invalidUrl="" action="" tgtFrame="" tooltip="" history="1" highlightClick="0" endSnd="0"/>
              </a:rPr>
              <a:t>https://www.mahealthconnector.org/the-right-plan-right-now</a:t>
            </a:r>
          </a:p>
        </p:txBody>
      </p:sp>
      <p:sp>
        <p:nvSpPr>
          <p:cNvPr id="3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3" name="Untitled.png" descr="Untitled.png"/>
          <p:cNvPicPr>
            <a:picLocks noChangeAspect="1"/>
          </p:cNvPicPr>
          <p:nvPr/>
        </p:nvPicPr>
        <p:blipFill>
          <a:blip r:embed="rId3">
            <a:extLst/>
          </a:blip>
          <a:srcRect l="0" t="0" r="0" b="1977"/>
          <a:stretch>
            <a:fillRect/>
          </a:stretch>
        </p:blipFill>
        <p:spPr>
          <a:xfrm>
            <a:off x="998232" y="1307505"/>
            <a:ext cx="3710070" cy="4860662"/>
          </a:xfrm>
          <a:prstGeom prst="rect">
            <a:avLst/>
          </a:prstGeom>
          <a:ln w="12700">
            <a:miter lim="400000"/>
          </a:ln>
        </p:spPr>
      </p:pic>
      <p:pic>
        <p:nvPicPr>
          <p:cNvPr id="344"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pic>
        <p:nvPicPr>
          <p:cNvPr id="345" name="Object 5" descr="Object 5"/>
          <p:cNvPicPr>
            <a:picLocks noChangeAspect="1"/>
          </p:cNvPicPr>
          <p:nvPr/>
        </p:nvPicPr>
        <p:blipFill>
          <a:blip r:embed="rId5">
            <a:extLst/>
          </a:blip>
          <a:stretch>
            <a:fillRect/>
          </a:stretch>
        </p:blipFill>
        <p:spPr>
          <a:xfrm>
            <a:off x="6096000" y="6357992"/>
            <a:ext cx="2209800" cy="347609"/>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TextBox 4"/>
          <p:cNvSpPr txBox="1"/>
          <p:nvPr/>
        </p:nvSpPr>
        <p:spPr>
          <a:xfrm>
            <a:off x="1598911" y="2998114"/>
            <a:ext cx="6090256" cy="82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5000">
                <a:solidFill>
                  <a:srgbClr val="009876"/>
                </a:solidFill>
              </a:defRPr>
            </a:lvl1pPr>
          </a:lstStyle>
          <a:p>
            <a:pPr/>
            <a:r>
              <a:t>Business Loans</a:t>
            </a:r>
          </a:p>
        </p:txBody>
      </p:sp>
      <p:sp>
        <p:nvSpPr>
          <p:cNvPr id="348"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9"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350"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Title 1"/>
          <p:cNvSpPr txBox="1"/>
          <p:nvPr>
            <p:ph type="title"/>
          </p:nvPr>
        </p:nvSpPr>
        <p:spPr>
          <a:xfrm>
            <a:off x="0" y="88243"/>
            <a:ext cx="9144000" cy="954350"/>
          </a:xfrm>
          <a:prstGeom prst="rect">
            <a:avLst/>
          </a:prstGeom>
        </p:spPr>
        <p:txBody>
          <a:bodyPr/>
          <a:lstStyle/>
          <a:p>
            <a:pPr algn="ctr" defTabSz="397763">
              <a:defRPr sz="3132"/>
            </a:pPr>
            <a:r>
              <a:t>Small Business Administration </a:t>
            </a:r>
          </a:p>
          <a:p>
            <a:pPr algn="ctr" defTabSz="397763">
              <a:defRPr sz="3132"/>
            </a:pPr>
            <a:r>
              <a:t>Express Bridge Loans</a:t>
            </a:r>
          </a:p>
        </p:txBody>
      </p:sp>
      <p:sp>
        <p:nvSpPr>
          <p:cNvPr id="353" name="Text Placeholder 2"/>
          <p:cNvSpPr txBox="1"/>
          <p:nvPr>
            <p:ph type="body" idx="1"/>
          </p:nvPr>
        </p:nvSpPr>
        <p:spPr>
          <a:xfrm>
            <a:off x="457200" y="1366047"/>
            <a:ext cx="8229600" cy="4793544"/>
          </a:xfrm>
          <a:prstGeom prst="rect">
            <a:avLst/>
          </a:prstGeom>
        </p:spPr>
        <p:txBody>
          <a:bodyPr/>
          <a:lstStyle/>
          <a:p>
            <a:pPr marL="0" indent="0">
              <a:spcBef>
                <a:spcPts val="0"/>
              </a:spcBef>
              <a:buSzTx/>
              <a:buNone/>
              <a:defRPr b="1" sz="1700"/>
            </a:pPr>
            <a:r>
              <a:t>Express Bridge Loan Pilot Program </a:t>
            </a:r>
            <a:r>
              <a:rPr b="0"/>
              <a:t>allows small businesses who currently have a business relationship (i.e. account or loan) with an SBA Express Lender to access up to $25,000</a:t>
            </a:r>
            <a:r>
              <a:rPr b="0"/>
              <a:t> </a:t>
            </a:r>
            <a:r>
              <a:rPr b="0"/>
              <a:t>with less paperwork. These loans can:</a:t>
            </a:r>
            <a:endParaRPr sz="2300"/>
          </a:p>
          <a:p>
            <a:pPr lvl="1">
              <a:spcBef>
                <a:spcPts val="0"/>
              </a:spcBef>
              <a:buChar char="•"/>
              <a:defRPr sz="1700"/>
            </a:pPr>
            <a:r>
              <a:t>Help overcome the temporary loss of revenue</a:t>
            </a:r>
            <a:endParaRPr sz="2300"/>
          </a:p>
          <a:p>
            <a:pPr lvl="1">
              <a:spcBef>
                <a:spcPts val="0"/>
              </a:spcBef>
              <a:buChar char="•"/>
              <a:defRPr sz="1700"/>
            </a:pPr>
            <a:r>
              <a:t>Work as term loans or used to bridge the gap while applying for a direct SBA Economic Injury Disaster loan</a:t>
            </a:r>
            <a:endParaRPr sz="2300"/>
          </a:p>
          <a:p>
            <a:pPr lvl="1" marL="335226" indent="114036">
              <a:spcBef>
                <a:spcPts val="0"/>
              </a:spcBef>
              <a:buSzTx/>
              <a:buNone/>
              <a:defRPr sz="2300"/>
            </a:pPr>
          </a:p>
          <a:p>
            <a:pPr marL="0" indent="0">
              <a:spcBef>
                <a:spcPts val="0"/>
              </a:spcBef>
              <a:buSzTx/>
              <a:buNone/>
              <a:defRPr b="1" sz="1700"/>
            </a:pPr>
            <a:r>
              <a:t>If a small business has an urgent need for cash </a:t>
            </a:r>
            <a:r>
              <a:rPr b="0"/>
              <a:t>while waiting for a decision and disbursement on an Economic Injury Disaster Loan, they may qualify for an SBA Express Disaster Bridge Loan. </a:t>
            </a:r>
            <a:endParaRPr sz="2300"/>
          </a:p>
          <a:p>
            <a:pPr>
              <a:spcBef>
                <a:spcPts val="0"/>
              </a:spcBef>
              <a:defRPr sz="2300"/>
            </a:pPr>
          </a:p>
          <a:p>
            <a:pPr marL="0" indent="0">
              <a:spcBef>
                <a:spcPts val="0"/>
              </a:spcBef>
              <a:buSzTx/>
              <a:buNone/>
              <a:defRPr b="1" sz="1700"/>
            </a:pPr>
            <a:r>
              <a:t>Terms: </a:t>
            </a:r>
            <a:endParaRPr sz="2300"/>
          </a:p>
          <a:p>
            <a:pPr lvl="1">
              <a:spcBef>
                <a:spcPts val="0"/>
              </a:spcBef>
              <a:buChar char="•"/>
              <a:defRPr sz="1700"/>
            </a:pPr>
            <a:r>
              <a:t>Up to $25,000</a:t>
            </a:r>
            <a:endParaRPr sz="2300"/>
          </a:p>
          <a:p>
            <a:pPr lvl="1">
              <a:spcBef>
                <a:spcPts val="0"/>
              </a:spcBef>
              <a:buChar char="•"/>
              <a:defRPr sz="1700"/>
            </a:pPr>
            <a:r>
              <a:t>Fast turnaround</a:t>
            </a:r>
            <a:endParaRPr sz="2300"/>
          </a:p>
          <a:p>
            <a:pPr lvl="1">
              <a:spcBef>
                <a:spcPts val="0"/>
              </a:spcBef>
              <a:buChar char="•"/>
              <a:defRPr sz="1700"/>
            </a:pPr>
            <a:r>
              <a:t>Will be repaid in full or in part by proceeds from the EIDL loan</a:t>
            </a:r>
            <a:endParaRPr sz="2300"/>
          </a:p>
          <a:p>
            <a:pPr marL="0" indent="0">
              <a:spcBef>
                <a:spcPts val="0"/>
              </a:spcBef>
              <a:buSzTx/>
              <a:buNone/>
              <a:defRPr sz="2300"/>
            </a:pPr>
          </a:p>
          <a:p>
            <a:pPr marL="0" indent="0">
              <a:spcBef>
                <a:spcPts val="0"/>
              </a:spcBef>
              <a:buSzTx/>
              <a:buNone/>
              <a:defRPr sz="1700"/>
            </a:pPr>
            <a:r>
              <a:t>Find an Express Bridge Loan Lender via </a:t>
            </a:r>
            <a:r>
              <a:rPr b="1" u="sng">
                <a:solidFill>
                  <a:srgbClr val="0000FF"/>
                </a:solidFill>
                <a:uFill>
                  <a:solidFill>
                    <a:srgbClr val="0000FF"/>
                  </a:solidFill>
                </a:uFill>
                <a:hlinkClick r:id="rId2" invalidUrl="" action="" tgtFrame="" tooltip="" history="1" highlightClick="0" endSnd="0"/>
              </a:rPr>
              <a:t>SBA’s Lender Match </a:t>
            </a:r>
            <a:r>
              <a:rPr b="1" u="sng">
                <a:solidFill>
                  <a:srgbClr val="0000FF"/>
                </a:solidFill>
                <a:uFill>
                  <a:solidFill>
                    <a:srgbClr val="0000FF"/>
                  </a:solidFill>
                </a:uFill>
                <a:hlinkClick r:id="rId2" invalidUrl="" action="" tgtFrame="" tooltip="" history="1" highlightClick="0" endSnd="0"/>
              </a:rPr>
              <a:t>Tool</a:t>
            </a:r>
            <a:r>
              <a:rPr b="1" u="sng">
                <a:solidFill>
                  <a:srgbClr val="0000FF"/>
                </a:solidFill>
                <a:uFill>
                  <a:solidFill>
                    <a:srgbClr val="0000FF"/>
                  </a:solidFill>
                </a:uFill>
                <a:hlinkClick r:id="rId2" invalidUrl="" action="" tgtFrame="" tooltip="" history="1" highlightClick="0" endSnd="0"/>
              </a:rPr>
              <a:t> </a:t>
            </a:r>
            <a:r>
              <a:rPr b="1"/>
              <a:t>o</a:t>
            </a:r>
            <a:r>
              <a:t>r by connecting with your </a:t>
            </a:r>
            <a:r>
              <a:rPr b="1" u="sng">
                <a:solidFill>
                  <a:srgbClr val="0000FF"/>
                </a:solidFill>
                <a:uFill>
                  <a:solidFill>
                    <a:srgbClr val="0000FF"/>
                  </a:solidFill>
                </a:uFill>
                <a:hlinkClick r:id="rId3" invalidUrl="" action="" tgtFrame="" tooltip="" history="1" highlightClick="0" endSnd="0"/>
              </a:rPr>
              <a:t>local SBA District Office</a:t>
            </a:r>
            <a:r>
              <a:rPr b="1" u="sng">
                <a:solidFill>
                  <a:srgbClr val="0000FF"/>
                </a:solidFill>
                <a:uFill>
                  <a:solidFill>
                    <a:srgbClr val="0000FF"/>
                  </a:solidFill>
                </a:uFill>
                <a:hlinkClick r:id="rId4" invalidUrl="" action="" tgtFrame="" tooltip="" history="1" highlightClick="0" endSnd="0"/>
              </a:rPr>
              <a:t> </a:t>
            </a:r>
          </a:p>
        </p:txBody>
      </p:sp>
      <p:sp>
        <p:nvSpPr>
          <p:cNvPr id="354"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5" name="Object 5" descr="Object 5"/>
          <p:cNvPicPr>
            <a:picLocks noChangeAspect="1"/>
          </p:cNvPicPr>
          <p:nvPr/>
        </p:nvPicPr>
        <p:blipFill>
          <a:blip r:embed="rId5">
            <a:extLst/>
          </a:blip>
          <a:stretch>
            <a:fillRect/>
          </a:stretch>
        </p:blipFill>
        <p:spPr>
          <a:xfrm>
            <a:off x="6096000" y="6357992"/>
            <a:ext cx="2209800" cy="347609"/>
          </a:xfrm>
          <a:prstGeom prst="rect">
            <a:avLst/>
          </a:prstGeom>
          <a:ln w="12700">
            <a:miter lim="400000"/>
          </a:ln>
        </p:spPr>
      </p:pic>
      <p:pic>
        <p:nvPicPr>
          <p:cNvPr id="356" name="Picture 4" descr="Picture 4"/>
          <p:cNvPicPr>
            <a:picLocks noChangeAspect="1"/>
          </p:cNvPicPr>
          <p:nvPr/>
        </p:nvPicPr>
        <p:blipFill>
          <a:blip r:embed="rId6">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Title 1"/>
          <p:cNvSpPr txBox="1"/>
          <p:nvPr>
            <p:ph type="title"/>
          </p:nvPr>
        </p:nvSpPr>
        <p:spPr>
          <a:xfrm>
            <a:off x="1" y="-1"/>
            <a:ext cx="9144001" cy="1255211"/>
          </a:xfrm>
          <a:prstGeom prst="rect">
            <a:avLst/>
          </a:prstGeom>
        </p:spPr>
        <p:txBody>
          <a:bodyPr/>
          <a:lstStyle/>
          <a:p>
            <a:pPr algn="ctr" defTabSz="260604">
              <a:defRPr sz="3200"/>
            </a:pPr>
            <a:r>
              <a:t>Accessing SBA’s Economic Injury Disaster Loan </a:t>
            </a:r>
            <a:br/>
            <a:r>
              <a:t>(EIDL)</a:t>
            </a:r>
          </a:p>
        </p:txBody>
      </p:sp>
      <p:sp>
        <p:nvSpPr>
          <p:cNvPr id="359" name="Slide Number Placeholder 2"/>
          <p:cNvSpPr txBox="1"/>
          <p:nvPr>
            <p:ph type="sldNum" sz="quarter" idx="2"/>
          </p:nvPr>
        </p:nvSpPr>
        <p:spPr>
          <a:xfrm>
            <a:off x="8540895"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0" name="Content Placeholder 3"/>
          <p:cNvSpPr txBox="1"/>
          <p:nvPr>
            <p:ph type="body" idx="1"/>
          </p:nvPr>
        </p:nvSpPr>
        <p:spPr>
          <a:xfrm>
            <a:off x="457200" y="1189205"/>
            <a:ext cx="8229600" cy="4962430"/>
          </a:xfrm>
          <a:prstGeom prst="rect">
            <a:avLst/>
          </a:prstGeom>
        </p:spPr>
        <p:txBody>
          <a:bodyPr/>
          <a:lstStyle/>
          <a:p>
            <a:pPr marL="0" indent="0" defTabSz="364845">
              <a:lnSpc>
                <a:spcPct val="100000"/>
              </a:lnSpc>
              <a:spcBef>
                <a:spcPts val="0"/>
              </a:spcBef>
              <a:buSzTx/>
              <a:buNone/>
              <a:defRPr sz="1512"/>
            </a:pPr>
            <a:r>
              <a:t>U.S. Small Business Administration (SBA) will offer low-interest federal disaster loans for working capital </a:t>
            </a:r>
            <a:r>
              <a:t>to Massachusetts small businesses</a:t>
            </a:r>
            <a:r>
              <a:t> </a:t>
            </a:r>
            <a:r>
              <a:t>suffering substantial economic injury as a result of the Coronavirus (COVID-19). </a:t>
            </a:r>
          </a:p>
          <a:p>
            <a:pPr marL="0" indent="0" defTabSz="364845">
              <a:lnSpc>
                <a:spcPct val="100000"/>
              </a:lnSpc>
              <a:spcBef>
                <a:spcPts val="0"/>
              </a:spcBef>
              <a:buSzTx/>
              <a:buNone/>
              <a:defRPr b="1" sz="1512"/>
            </a:pPr>
            <a:endParaRPr b="0"/>
          </a:p>
          <a:p>
            <a:pPr marL="0" indent="0" defTabSz="364845">
              <a:lnSpc>
                <a:spcPct val="100000"/>
              </a:lnSpc>
              <a:spcBef>
                <a:spcPts val="0"/>
              </a:spcBef>
              <a:buSzTx/>
              <a:buNone/>
              <a:defRPr b="1" sz="1679"/>
            </a:pPr>
            <a:r>
              <a:rPr u="sng"/>
              <a:t>UPDATE MAY 8,2020</a:t>
            </a:r>
            <a:r>
              <a:t>: SBA will begin accepting new Economic Injury Disaster Loan (EIDL) and EIDL Advance applications on a limited basis only to provide relief to U.S. agricultural businesses.</a:t>
            </a:r>
          </a:p>
          <a:p>
            <a:pPr marL="0" indent="0" defTabSz="364845">
              <a:lnSpc>
                <a:spcPct val="100000"/>
              </a:lnSpc>
              <a:spcBef>
                <a:spcPts val="0"/>
              </a:spcBef>
              <a:buSzTx/>
              <a:buNone/>
              <a:defRPr b="1" sz="1512"/>
            </a:pPr>
            <a:endParaRPr b="0"/>
          </a:p>
          <a:p>
            <a:pPr marL="0" indent="0" defTabSz="384047">
              <a:lnSpc>
                <a:spcPts val="3300"/>
              </a:lnSpc>
              <a:spcBef>
                <a:spcPts val="0"/>
              </a:spcBef>
              <a:buClrTx/>
              <a:buSzTx/>
              <a:buFontTx/>
              <a:buNone/>
              <a:defRPr sz="1512">
                <a:solidFill>
                  <a:srgbClr val="000000"/>
                </a:solidFill>
                <a:latin typeface="Arial"/>
                <a:ea typeface="Arial"/>
                <a:cs typeface="Arial"/>
                <a:sym typeface="Arial"/>
              </a:defRPr>
            </a:pPr>
            <a:r>
              <a:t>The new eligibility is made possible as a result of the latest round of funds appropriated by Congress in response to the COVID-19 pandemic.</a:t>
            </a:r>
          </a:p>
          <a:p>
            <a:pPr marL="384047" indent="-266700" defTabSz="384047">
              <a:lnSpc>
                <a:spcPts val="3300"/>
              </a:lnSpc>
              <a:spcBef>
                <a:spcPts val="0"/>
              </a:spcBef>
              <a:buClr>
                <a:srgbClr val="000000"/>
              </a:buClr>
              <a:defRPr sz="1512">
                <a:solidFill>
                  <a:srgbClr val="000000"/>
                </a:solidFill>
                <a:latin typeface="Arial"/>
                <a:ea typeface="Arial"/>
                <a:cs typeface="Arial"/>
                <a:sym typeface="Arial"/>
              </a:defRPr>
            </a:pPr>
            <a:r>
              <a:t>Agricultural businesses includes those businesses engaged in the production of food and fiber, ranching, and raising of livestock, aquaculture, and all other farming and agricultural related industries (as defined by section 18(b) of the Small Business Act (15 U.S.C. 647(b)).</a:t>
            </a:r>
          </a:p>
          <a:p>
            <a:pPr marL="384047" indent="-266700" defTabSz="384047">
              <a:lnSpc>
                <a:spcPts val="3300"/>
              </a:lnSpc>
              <a:spcBef>
                <a:spcPts val="0"/>
              </a:spcBef>
              <a:buClr>
                <a:srgbClr val="000000"/>
              </a:buClr>
              <a:defRPr sz="1512">
                <a:solidFill>
                  <a:srgbClr val="000000"/>
                </a:solidFill>
                <a:latin typeface="Arial"/>
                <a:ea typeface="Arial"/>
                <a:cs typeface="Arial"/>
                <a:sym typeface="Arial"/>
              </a:defRPr>
            </a:pPr>
            <a:r>
              <a:t>SBA is encouraging all eligible agricultural businesses with 500 or fewer employees wishing to apply to begin preparing their business financial information needed for their application.</a:t>
            </a:r>
          </a:p>
          <a:p>
            <a:pPr marL="0" indent="0" defTabSz="384047">
              <a:lnSpc>
                <a:spcPts val="3300"/>
              </a:lnSpc>
              <a:spcBef>
                <a:spcPts val="0"/>
              </a:spcBef>
              <a:buClrTx/>
              <a:buSzTx/>
              <a:buFontTx/>
              <a:buNone/>
              <a:defRPr sz="1512">
                <a:solidFill>
                  <a:srgbClr val="000000"/>
                </a:solidFill>
                <a:latin typeface="Arial"/>
                <a:ea typeface="Arial"/>
                <a:cs typeface="Arial"/>
                <a:sym typeface="Arial"/>
              </a:defRPr>
            </a:pPr>
            <a:r>
              <a:t> </a:t>
            </a:r>
          </a:p>
          <a:p>
            <a:pPr marL="0" indent="0" defTabSz="384047">
              <a:lnSpc>
                <a:spcPts val="3300"/>
              </a:lnSpc>
              <a:spcBef>
                <a:spcPts val="0"/>
              </a:spcBef>
              <a:buClrTx/>
              <a:buSzTx/>
              <a:buFontTx/>
              <a:buNone/>
              <a:defRPr b="1" i="1" sz="1512">
                <a:solidFill>
                  <a:srgbClr val="000000"/>
                </a:solidFill>
                <a:latin typeface="Arial"/>
                <a:ea typeface="Arial"/>
                <a:cs typeface="Arial"/>
                <a:sym typeface="Arial"/>
              </a:defRPr>
            </a:pPr>
            <a:r>
              <a:t>At this time, only agricultural business applications will be accepted due to limitations in funding availability and the unprecedented submission of applications already received.</a:t>
            </a:r>
            <a:endParaRPr sz="1848">
              <a:latin typeface="+mn-lt"/>
              <a:ea typeface="+mn-ea"/>
              <a:cs typeface="+mn-cs"/>
              <a:sym typeface="Calibri"/>
            </a:endParaRPr>
          </a:p>
          <a:p>
            <a:pPr lvl="1" marL="0" indent="0" defTabSz="364845">
              <a:lnSpc>
                <a:spcPct val="100000"/>
              </a:lnSpc>
              <a:spcBef>
                <a:spcPts val="0"/>
              </a:spcBef>
              <a:buSzTx/>
              <a:buNone/>
              <a:defRPr sz="1512"/>
            </a:pPr>
            <a:r>
              <a:t>For additional information, visit the SBA disaster assistance website</a:t>
            </a:r>
            <a:r>
              <a:t>:</a:t>
            </a:r>
            <a:r>
              <a:t> </a:t>
            </a:r>
            <a:r>
              <a:rPr b="1" u="sng">
                <a:solidFill>
                  <a:srgbClr val="0000FF"/>
                </a:solidFill>
                <a:uFill>
                  <a:solidFill>
                    <a:srgbClr val="0000FF"/>
                  </a:solidFill>
                </a:uFill>
                <a:hlinkClick r:id="rId2" invalidUrl="" action="" tgtFrame="" tooltip="" history="1" highlightClick="0" endSnd="0"/>
              </a:rPr>
              <a:t>SBA.gov/Disaster</a:t>
            </a:r>
          </a:p>
        </p:txBody>
      </p:sp>
      <p:pic>
        <p:nvPicPr>
          <p:cNvPr id="361"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362"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Title 1"/>
          <p:cNvSpPr txBox="1"/>
          <p:nvPr>
            <p:ph type="title"/>
          </p:nvPr>
        </p:nvSpPr>
        <p:spPr>
          <a:xfrm>
            <a:off x="0" y="139613"/>
            <a:ext cx="9144000" cy="954350"/>
          </a:xfrm>
          <a:prstGeom prst="rect">
            <a:avLst/>
          </a:prstGeom>
        </p:spPr>
        <p:txBody>
          <a:bodyPr/>
          <a:lstStyle>
            <a:lvl1pPr algn="ctr"/>
          </a:lstStyle>
          <a:p>
            <a:pPr/>
            <a:r>
              <a:t>The Paycheck Protection Program</a:t>
            </a:r>
          </a:p>
        </p:txBody>
      </p:sp>
      <p:sp>
        <p:nvSpPr>
          <p:cNvPr id="365" name="Text Placeholder 2"/>
          <p:cNvSpPr txBox="1"/>
          <p:nvPr>
            <p:ph type="body" idx="1"/>
          </p:nvPr>
        </p:nvSpPr>
        <p:spPr>
          <a:xfrm>
            <a:off x="457200" y="1245261"/>
            <a:ext cx="8229600" cy="4930247"/>
          </a:xfrm>
          <a:prstGeom prst="rect">
            <a:avLst/>
          </a:prstGeom>
        </p:spPr>
        <p:txBody>
          <a:bodyPr/>
          <a:lstStyle/>
          <a:p>
            <a:pPr marL="0" indent="0" defTabSz="324611">
              <a:lnSpc>
                <a:spcPct val="100000"/>
              </a:lnSpc>
              <a:spcBef>
                <a:spcPts val="900"/>
              </a:spcBef>
              <a:buClrTx/>
              <a:buSzTx/>
              <a:buFontTx/>
              <a:buNone/>
              <a:defRPr sz="1562">
                <a:solidFill>
                  <a:srgbClr val="000000"/>
                </a:solidFill>
              </a:defRPr>
            </a:pPr>
            <a:r>
              <a:t>The PPP is a loan program designed to provide a direct incentive for small businesses to keep workers on the payroll. Loans are up to $10M, with a 0.5% interest rate and a 2-year maturity; there are no payments for the first 6 months.</a:t>
            </a:r>
          </a:p>
          <a:p>
            <a:pPr marL="202882" indent="-202882" defTabSz="324611">
              <a:lnSpc>
                <a:spcPct val="100000"/>
              </a:lnSpc>
              <a:spcBef>
                <a:spcPts val="800"/>
              </a:spcBef>
              <a:defRPr b="1" sz="1562"/>
            </a:pPr>
            <a:r>
              <a:t>Who can apply?</a:t>
            </a:r>
            <a:r>
              <a:rPr b="0"/>
              <a:t>  Businesses, nonprofits, Veterans organizations,</a:t>
            </a:r>
            <a:r>
              <a:rPr b="0"/>
              <a:t> </a:t>
            </a:r>
            <a:r>
              <a:rPr b="0"/>
              <a:t>Tribal concerns, sole proprietorships, self-employed individuals, and independent contractors, with 500 or fewer employees.</a:t>
            </a:r>
          </a:p>
          <a:p>
            <a:pPr marL="202882" indent="-202882" defTabSz="324611">
              <a:lnSpc>
                <a:spcPct val="100000"/>
              </a:lnSpc>
              <a:spcBef>
                <a:spcPts val="800"/>
              </a:spcBef>
              <a:defRPr b="1" sz="1562"/>
            </a:pPr>
            <a:r>
              <a:t>What else should I know?</a:t>
            </a:r>
            <a:r>
              <a:rPr b="0"/>
              <a:t>  The SBA will forgive loans if all employees are kept on the payroll for 8 weeks and the money is used for payroll, rent, mortgage interest, or utilities. The program will be available retroactive from Feb. 15, 2020, so employers can rehire their recently laid-off employees through June 30, 2020.</a:t>
            </a:r>
            <a:endParaRPr b="0"/>
          </a:p>
          <a:p>
            <a:pPr marL="0" indent="0" defTabSz="324611">
              <a:lnSpc>
                <a:spcPct val="100000"/>
              </a:lnSpc>
              <a:spcBef>
                <a:spcPts val="0"/>
              </a:spcBef>
              <a:buClrTx/>
              <a:buSzTx/>
              <a:buFontTx/>
              <a:buNone/>
              <a:defRPr sz="1562">
                <a:solidFill>
                  <a:srgbClr val="000000"/>
                </a:solidFill>
                <a:latin typeface="Trebuchet MS"/>
                <a:ea typeface="Trebuchet MS"/>
                <a:cs typeface="Trebuchet MS"/>
                <a:sym typeface="Trebuchet MS"/>
              </a:defRPr>
            </a:pPr>
            <a:r>
              <a:t>Although generally borrowers are expected to restore their employee base, the application notes 4 reasons for which borrowers won’t be penalized in the forgiveness calculation related to their headcount. Those include:</a:t>
            </a:r>
          </a:p>
          <a:p>
            <a:pPr marL="532002" indent="-207390" defTabSz="324611">
              <a:lnSpc>
                <a:spcPct val="100000"/>
              </a:lnSpc>
              <a:spcBef>
                <a:spcPts val="0"/>
              </a:spcBef>
              <a:buClr>
                <a:srgbClr val="000000"/>
              </a:buClr>
              <a:buSzPct val="80000"/>
              <a:buFont typeface="Georgia"/>
              <a:buAutoNum type="alphaLcPeriod" startAt="1"/>
              <a:defRPr sz="1562">
                <a:solidFill>
                  <a:srgbClr val="000000"/>
                </a:solidFill>
                <a:latin typeface="Trebuchet MS"/>
                <a:ea typeface="Trebuchet MS"/>
                <a:cs typeface="Trebuchet MS"/>
                <a:sym typeface="Trebuchet MS"/>
              </a:defRPr>
            </a:pPr>
            <a:r>
              <a:t>Employees who declined to return;</a:t>
            </a:r>
          </a:p>
          <a:p>
            <a:pPr marL="532002" indent="-207390" defTabSz="324611">
              <a:lnSpc>
                <a:spcPct val="100000"/>
              </a:lnSpc>
              <a:spcBef>
                <a:spcPts val="0"/>
              </a:spcBef>
              <a:buClr>
                <a:srgbClr val="000000"/>
              </a:buClr>
              <a:buSzPct val="80000"/>
              <a:buFont typeface="Georgia"/>
              <a:buAutoNum type="alphaLcPeriod" startAt="1"/>
              <a:defRPr sz="1562">
                <a:solidFill>
                  <a:srgbClr val="000000"/>
                </a:solidFill>
                <a:latin typeface="Trebuchet MS"/>
                <a:ea typeface="Trebuchet MS"/>
                <a:cs typeface="Trebuchet MS"/>
                <a:sym typeface="Trebuchet MS"/>
              </a:defRPr>
            </a:pPr>
            <a:r>
              <a:t>Employees who were fired for cause;</a:t>
            </a:r>
          </a:p>
          <a:p>
            <a:pPr marL="532002" indent="-207390" defTabSz="324611">
              <a:lnSpc>
                <a:spcPct val="100000"/>
              </a:lnSpc>
              <a:spcBef>
                <a:spcPts val="0"/>
              </a:spcBef>
              <a:buClr>
                <a:srgbClr val="000000"/>
              </a:buClr>
              <a:buSzPct val="80000"/>
              <a:buFont typeface="Georgia"/>
              <a:buAutoNum type="alphaLcPeriod" startAt="1"/>
              <a:defRPr sz="1562">
                <a:solidFill>
                  <a:srgbClr val="000000"/>
                </a:solidFill>
                <a:latin typeface="Trebuchet MS"/>
                <a:ea typeface="Trebuchet MS"/>
                <a:cs typeface="Trebuchet MS"/>
                <a:sym typeface="Trebuchet MS"/>
              </a:defRPr>
            </a:pPr>
            <a:r>
              <a:t>Employees who voluntarily resigned, and;</a:t>
            </a:r>
          </a:p>
          <a:p>
            <a:pPr marL="532002" indent="-207390" defTabSz="324611">
              <a:lnSpc>
                <a:spcPct val="100000"/>
              </a:lnSpc>
              <a:spcBef>
                <a:spcPts val="0"/>
              </a:spcBef>
              <a:buClr>
                <a:srgbClr val="000000"/>
              </a:buClr>
              <a:buSzPct val="80000"/>
              <a:buFont typeface="Georgia"/>
              <a:buAutoNum type="alphaLcPeriod" startAt="1"/>
              <a:defRPr sz="1562">
                <a:solidFill>
                  <a:srgbClr val="000000"/>
                </a:solidFill>
                <a:latin typeface="Trebuchet MS"/>
                <a:ea typeface="Trebuchet MS"/>
                <a:cs typeface="Trebuchet MS"/>
                <a:sym typeface="Trebuchet MS"/>
              </a:defRPr>
            </a:pPr>
            <a:r>
              <a:t>Employees who requested and received a reduction in their hours.</a:t>
            </a:r>
          </a:p>
          <a:p>
            <a:pPr lvl="1" marL="207390" indent="-207390" defTabSz="324611">
              <a:lnSpc>
                <a:spcPts val="3100"/>
              </a:lnSpc>
              <a:spcBef>
                <a:spcPts val="0"/>
              </a:spcBef>
              <a:buClr>
                <a:srgbClr val="009193"/>
              </a:buClr>
              <a:buFontTx/>
              <a:buChar char="•"/>
              <a:defRPr b="1" sz="1562">
                <a:solidFill>
                  <a:srgbClr val="4C4C4C"/>
                </a:solidFill>
              </a:defRPr>
            </a:pPr>
          </a:p>
          <a:p>
            <a:pPr lvl="1" marL="0" indent="0" algn="ctr" defTabSz="324611">
              <a:lnSpc>
                <a:spcPts val="3100"/>
              </a:lnSpc>
              <a:spcBef>
                <a:spcPts val="0"/>
              </a:spcBef>
              <a:buClr>
                <a:srgbClr val="009193"/>
              </a:buClr>
              <a:buSzTx/>
              <a:buFontTx/>
              <a:buNone/>
              <a:defRPr b="1" sz="1562">
                <a:solidFill>
                  <a:srgbClr val="4C4C4C"/>
                </a:solidFill>
              </a:defRPr>
            </a:pPr>
            <a:r>
              <a:rPr u="sng">
                <a:solidFill>
                  <a:srgbClr val="0000FF"/>
                </a:solidFill>
                <a:uFill>
                  <a:solidFill>
                    <a:srgbClr val="0000FF"/>
                  </a:solidFill>
                </a:uFill>
                <a:hlinkClick r:id="rId2" invalidUrl="" action="" tgtFrame="" tooltip="" history="1" highlightClick="0" endSnd="0"/>
              </a:rPr>
              <a:t>SBA PPP Frequently Asked Questions Link</a:t>
            </a:r>
          </a:p>
        </p:txBody>
      </p:sp>
      <p:sp>
        <p:nvSpPr>
          <p:cNvPr id="366"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7"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368"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Massachusetts Growth Capital…"/>
          <p:cNvSpPr txBox="1"/>
          <p:nvPr>
            <p:ph type="title"/>
          </p:nvPr>
        </p:nvSpPr>
        <p:spPr>
          <a:xfrm>
            <a:off x="119757" y="139613"/>
            <a:ext cx="8904486" cy="954350"/>
          </a:xfrm>
          <a:prstGeom prst="rect">
            <a:avLst/>
          </a:prstGeom>
        </p:spPr>
        <p:txBody>
          <a:bodyPr/>
          <a:lstStyle/>
          <a:p>
            <a:pPr algn="ctr" defTabSz="397763">
              <a:defRPr sz="3132"/>
            </a:pPr>
            <a:r>
              <a:t>Massachusetts Growth Capital</a:t>
            </a:r>
          </a:p>
          <a:p>
            <a:pPr algn="ctr" defTabSz="397763">
              <a:defRPr sz="3132"/>
            </a:pPr>
            <a:r>
              <a:t>Paycheck Protection Program Support</a:t>
            </a:r>
          </a:p>
        </p:txBody>
      </p:sp>
      <p:sp>
        <p:nvSpPr>
          <p:cNvPr id="371" name="Massachusetts Growth Capital Corporation (MGCC) in partnership with Massachusetts Association of Community Development Corporation (MACDC) announced support for all Massachusetts small businesses owners, including those with limited English proficiency, by providing multilingual translation and application assistance for the Small Business Administration’s (SBA) Paycheck Protection Program (PPP).…"/>
          <p:cNvSpPr txBox="1"/>
          <p:nvPr>
            <p:ph type="body" idx="1"/>
          </p:nvPr>
        </p:nvSpPr>
        <p:spPr>
          <a:xfrm>
            <a:off x="457200" y="1197073"/>
            <a:ext cx="8229600" cy="4893484"/>
          </a:xfrm>
          <a:prstGeom prst="rect">
            <a:avLst/>
          </a:prstGeom>
        </p:spPr>
        <p:txBody>
          <a:bodyPr/>
          <a:lstStyle/>
          <a:p>
            <a:pPr marL="0" indent="0" defTabSz="265175">
              <a:lnSpc>
                <a:spcPts val="3200"/>
              </a:lnSpc>
              <a:spcBef>
                <a:spcPts val="0"/>
              </a:spcBef>
              <a:buClrTx/>
              <a:buSzTx/>
              <a:buFontTx/>
              <a:buNone/>
              <a:defRPr sz="1856">
                <a:solidFill>
                  <a:srgbClr val="212121"/>
                </a:solidFill>
              </a:defRPr>
            </a:pPr>
            <a:r>
              <a:t>Massachusetts Growth Capital Corporation (MGCC) in partnership with Massachusetts Association of Community Development Corporation (MACDC) announced support for all Massachusetts small businesses owners, including those with limited English proficiency, by providing </a:t>
            </a:r>
            <a:r>
              <a:rPr>
                <a:hlinkClick r:id="rId2" invalidUrl="" action="" tgtFrame="" tooltip="" history="1" highlightClick="0" endSnd="0"/>
              </a:rPr>
              <a:t>multilingual translation and application assistance</a:t>
            </a:r>
            <a:r>
              <a:t> for the Small Business Administration’s (SBA) Paycheck Protection Program (PPP).</a:t>
            </a:r>
          </a:p>
          <a:p>
            <a:pPr lvl="1" marL="265175" indent="-132587" defTabSz="265175">
              <a:lnSpc>
                <a:spcPts val="3200"/>
              </a:lnSpc>
              <a:spcBef>
                <a:spcPts val="0"/>
              </a:spcBef>
              <a:buClr>
                <a:srgbClr val="009193"/>
              </a:buClr>
              <a:buFontTx/>
              <a:buChar char="•"/>
              <a:defRPr sz="1856">
                <a:solidFill>
                  <a:srgbClr val="212121"/>
                </a:solidFill>
              </a:defRPr>
            </a:pPr>
            <a:r>
              <a:t> </a:t>
            </a:r>
            <a:r>
              <a:t>All small businesses in Massachusetts are strongly encouraged to use these resources when applying to the second round of PPP at their local, participating bank once available.</a:t>
            </a:r>
          </a:p>
          <a:p>
            <a:pPr lvl="2" marL="0" indent="265175" defTabSz="265175">
              <a:lnSpc>
                <a:spcPts val="3200"/>
              </a:lnSpc>
              <a:spcBef>
                <a:spcPts val="0"/>
              </a:spcBef>
              <a:buClrTx/>
              <a:buSzTx/>
              <a:buFontTx/>
              <a:buNone/>
              <a:defRPr b="1" sz="1856">
                <a:solidFill>
                  <a:srgbClr val="4C4C4C"/>
                </a:solidFill>
              </a:defRPr>
            </a:pPr>
            <a:r>
              <a:rPr u="sng">
                <a:solidFill>
                  <a:srgbClr val="0000FF"/>
                </a:solidFill>
                <a:uFill>
                  <a:solidFill>
                    <a:srgbClr val="0000FF"/>
                  </a:solidFill>
                </a:uFill>
                <a:hlinkClick r:id="rId3" invalidUrl="" action="" tgtFrame="" tooltip="" history="1" highlightClick="0" endSnd="0"/>
              </a:rPr>
              <a:t>https://www.empoweringsmallbusiness.org/resources/covid-19-small-business-resources</a:t>
            </a:r>
          </a:p>
          <a:p>
            <a:pPr marL="0" indent="0" defTabSz="265175">
              <a:lnSpc>
                <a:spcPts val="3200"/>
              </a:lnSpc>
              <a:spcBef>
                <a:spcPts val="0"/>
              </a:spcBef>
              <a:buClrTx/>
              <a:buSzTx/>
              <a:buFontTx/>
              <a:buNone/>
              <a:defRPr i="1" sz="1856">
                <a:solidFill>
                  <a:srgbClr val="4C4C4C"/>
                </a:solidFill>
              </a:defRPr>
            </a:pPr>
            <a:r>
              <a:rPr u="sng"/>
              <a:t>Languages include: </a:t>
            </a:r>
            <a:r>
              <a:t>Spanish, Portuguese, Mandarin, Cantonese, French, French Creole, Italian, Russian, Vietnamese, Greek, Arabic, Cambodian, Somali, Amharic (Ethiopian), Filipino, Nepalese, Korean, Japanese and Thai</a:t>
            </a:r>
          </a:p>
          <a:p>
            <a:pPr lvl="1" marL="265175" indent="-132587" defTabSz="265175">
              <a:lnSpc>
                <a:spcPts val="3100"/>
              </a:lnSpc>
              <a:spcBef>
                <a:spcPts val="0"/>
              </a:spcBef>
              <a:buClr>
                <a:srgbClr val="009193"/>
              </a:buClr>
              <a:buFontTx/>
              <a:buChar char="•"/>
              <a:defRPr sz="1740">
                <a:solidFill>
                  <a:srgbClr val="4C4C4C"/>
                </a:solidFill>
              </a:defRPr>
            </a:pPr>
            <a:r>
              <a:rPr>
                <a:solidFill>
                  <a:srgbClr val="212121"/>
                </a:solidFill>
              </a:rPr>
              <a:t>Please be advised, MGCC and MACDC are not eligible lenders for the program. A list of participating PPP lenders can be found a</a:t>
            </a:r>
            <a:r>
              <a:t>t </a:t>
            </a:r>
            <a:r>
              <a:rPr b="1" u="sng">
                <a:solidFill>
                  <a:srgbClr val="0433FF"/>
                </a:solidFill>
                <a:hlinkClick r:id="rId4" invalidUrl="" action="" tgtFrame="" tooltip="" history="1" highlightClick="0" endSnd="0"/>
              </a:rPr>
              <a:t>https://www.sba.gov/paycheckprotection/find</a:t>
            </a:r>
          </a:p>
        </p:txBody>
      </p:sp>
      <p:sp>
        <p:nvSpPr>
          <p:cNvPr id="37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3" name="Picture 4" descr="Picture 4"/>
          <p:cNvPicPr>
            <a:picLocks noChangeAspect="1"/>
          </p:cNvPicPr>
          <p:nvPr/>
        </p:nvPicPr>
        <p:blipFill>
          <a:blip r:embed="rId5">
            <a:extLst/>
          </a:blip>
          <a:srcRect l="1785" t="14556" r="3570" b="12387"/>
          <a:stretch>
            <a:fillRect/>
          </a:stretch>
        </p:blipFill>
        <p:spPr>
          <a:xfrm>
            <a:off x="410563" y="6248400"/>
            <a:ext cx="2637438" cy="609600"/>
          </a:xfrm>
          <a:prstGeom prst="rect">
            <a:avLst/>
          </a:prstGeom>
          <a:ln w="12700">
            <a:miter lim="400000"/>
          </a:ln>
        </p:spPr>
      </p:pic>
      <p:pic>
        <p:nvPicPr>
          <p:cNvPr id="374" name="Object 5" descr="Object 5"/>
          <p:cNvPicPr>
            <a:picLocks noChangeAspect="1"/>
          </p:cNvPicPr>
          <p:nvPr/>
        </p:nvPicPr>
        <p:blipFill>
          <a:blip r:embed="rId6">
            <a:extLst/>
          </a:blip>
          <a:stretch>
            <a:fillRect/>
          </a:stretch>
        </p:blipFill>
        <p:spPr>
          <a:xfrm>
            <a:off x="6096000" y="6357992"/>
            <a:ext cx="2209800" cy="347609"/>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Title 1"/>
          <p:cNvSpPr txBox="1"/>
          <p:nvPr>
            <p:ph type="title"/>
          </p:nvPr>
        </p:nvSpPr>
        <p:spPr>
          <a:xfrm>
            <a:off x="0" y="139613"/>
            <a:ext cx="9144000" cy="954350"/>
          </a:xfrm>
          <a:prstGeom prst="rect">
            <a:avLst/>
          </a:prstGeom>
        </p:spPr>
        <p:txBody>
          <a:bodyPr/>
          <a:lstStyle>
            <a:lvl1pPr algn="ctr"/>
          </a:lstStyle>
          <a:p>
            <a:pPr/>
            <a:r>
              <a:t>SBA Debt Relief </a:t>
            </a:r>
          </a:p>
        </p:txBody>
      </p:sp>
      <p:sp>
        <p:nvSpPr>
          <p:cNvPr id="377" name="Text Placeholder 2"/>
          <p:cNvSpPr txBox="1"/>
          <p:nvPr>
            <p:ph type="body" idx="1"/>
          </p:nvPr>
        </p:nvSpPr>
        <p:spPr>
          <a:xfrm>
            <a:off x="457200" y="1376231"/>
            <a:ext cx="8229600" cy="4872169"/>
          </a:xfrm>
          <a:prstGeom prst="rect">
            <a:avLst/>
          </a:prstGeom>
        </p:spPr>
        <p:txBody>
          <a:bodyPr/>
          <a:lstStyle/>
          <a:p>
            <a:pPr marL="0" indent="0">
              <a:spcBef>
                <a:spcPts val="1200"/>
              </a:spcBef>
              <a:buSzTx/>
              <a:buNone/>
              <a:defRPr sz="1900"/>
            </a:pPr>
            <a:r>
              <a:t>The SBA is also offering </a:t>
            </a:r>
            <a:r>
              <a:rPr b="1"/>
              <a:t>Debt Relief</a:t>
            </a:r>
            <a:r>
              <a:t> to small businesses. Under this relief, the SBA will pay the principal and interest for 6 months beginning March 27, 2020 for qualifying new and current holders of 7(a) loans.</a:t>
            </a:r>
          </a:p>
          <a:p>
            <a:pPr>
              <a:spcBef>
                <a:spcPts val="1200"/>
              </a:spcBef>
              <a:defRPr b="1" sz="1900"/>
            </a:pPr>
            <a:r>
              <a:t>Who can apply?</a:t>
            </a:r>
            <a:r>
              <a:rPr b="0"/>
              <a:t>  Businesses who already have a covered 7(a) SBA loan or receive a 7(a) SBA loan prior to September 27, 2020.</a:t>
            </a:r>
          </a:p>
          <a:p>
            <a:pPr>
              <a:spcBef>
                <a:spcPts val="1200"/>
              </a:spcBef>
              <a:defRPr b="1" sz="1900"/>
            </a:pPr>
            <a:r>
              <a:t>When can I apply?</a:t>
            </a:r>
            <a:r>
              <a:rPr b="0"/>
              <a:t>  This relief is applied for covered loans beginning with payments due after March 27, 2020.</a:t>
            </a:r>
          </a:p>
          <a:p>
            <a:pPr>
              <a:spcBef>
                <a:spcPts val="1200"/>
              </a:spcBef>
              <a:defRPr b="1" sz="1900"/>
            </a:pPr>
            <a:r>
              <a:t>How do I apply?</a:t>
            </a:r>
            <a:r>
              <a:rPr b="0"/>
              <a:t>  Reach out to your SBA lender to discuss how this debt relief applies to your SBA loan.</a:t>
            </a:r>
          </a:p>
          <a:p>
            <a:pPr>
              <a:spcBef>
                <a:spcPts val="1200"/>
              </a:spcBef>
              <a:defRPr b="1" sz="1900"/>
            </a:pPr>
            <a:r>
              <a:t>What else should I know?</a:t>
            </a:r>
            <a:r>
              <a:rPr b="0"/>
              <a:t>  This debt relief is available only to 7(a) loans and not to loans made under the Paycheck Protection Program, 504 loans, or micro-loans.</a:t>
            </a:r>
          </a:p>
          <a:p>
            <a:pPr>
              <a:spcBef>
                <a:spcPts val="1200"/>
              </a:spcBef>
              <a:defRPr b="1" sz="1900"/>
            </a:pPr>
            <a:r>
              <a:t>Read more here: </a:t>
            </a:r>
            <a:r>
              <a:rPr u="sng">
                <a:solidFill>
                  <a:srgbClr val="0000FF"/>
                </a:solidFill>
                <a:uFill>
                  <a:solidFill>
                    <a:srgbClr val="0000FF"/>
                  </a:solidFill>
                </a:uFill>
                <a:hlinkClick r:id="rId2" invalidUrl="" action="" tgtFrame="" tooltip="" history="1" highlightClick="0" endSnd="0"/>
              </a:rPr>
              <a:t>sba.gov/page/coronavirus-covid-19-small-business-guidance-loan-resources#section-header-4</a:t>
            </a:r>
          </a:p>
        </p:txBody>
      </p:sp>
      <p:sp>
        <p:nvSpPr>
          <p:cNvPr id="378"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9"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380"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Main Street Lending Program…"/>
          <p:cNvSpPr txBox="1"/>
          <p:nvPr>
            <p:ph type="title"/>
          </p:nvPr>
        </p:nvSpPr>
        <p:spPr>
          <a:xfrm>
            <a:off x="368300" y="136376"/>
            <a:ext cx="8407400" cy="954351"/>
          </a:xfrm>
          <a:prstGeom prst="rect">
            <a:avLst/>
          </a:prstGeom>
        </p:spPr>
        <p:txBody>
          <a:bodyPr/>
          <a:lstStyle/>
          <a:p>
            <a:pPr algn="ctr" defTabSz="374904">
              <a:defRPr b="1" sz="3116"/>
            </a:pPr>
            <a:r>
              <a:t>Main Street Lending Program</a:t>
            </a:r>
          </a:p>
          <a:p>
            <a:pPr algn="ctr" defTabSz="374904">
              <a:defRPr b="1" sz="3116"/>
            </a:pPr>
            <a:r>
              <a:t>Federal Reserve</a:t>
            </a:r>
          </a:p>
        </p:txBody>
      </p:sp>
      <p:sp>
        <p:nvSpPr>
          <p:cNvPr id="383" name="The Federal Reserve designed Main Street to support small and medium sized businesses that were unable to access the PPP or that require additional financial support after receiving a PPP loan. Main Street loans are not forgivable.…"/>
          <p:cNvSpPr txBox="1"/>
          <p:nvPr>
            <p:ph type="body" idx="1"/>
          </p:nvPr>
        </p:nvSpPr>
        <p:spPr>
          <a:xfrm>
            <a:off x="457200" y="1269602"/>
            <a:ext cx="8229600" cy="4525966"/>
          </a:xfrm>
          <a:prstGeom prst="rect">
            <a:avLst/>
          </a:prstGeom>
        </p:spPr>
        <p:txBody>
          <a:bodyPr/>
          <a:lstStyle/>
          <a:p>
            <a:pPr marL="0" indent="0" defTabSz="429768">
              <a:lnSpc>
                <a:spcPts val="3700"/>
              </a:lnSpc>
              <a:spcBef>
                <a:spcPts val="0"/>
              </a:spcBef>
              <a:buClrTx/>
              <a:buSzTx/>
              <a:buFontTx/>
              <a:buNone/>
              <a:defRPr sz="2068">
                <a:solidFill>
                  <a:srgbClr val="000000"/>
                </a:solidFill>
              </a:defRPr>
            </a:pPr>
            <a:r>
              <a:t>The Federal Reserve designed Main Street to support small and medium sized businesses that were unable to access the PPP or that require additional financial support after receiving a PPP loan. Main Street loans are not forgivable.</a:t>
            </a:r>
          </a:p>
          <a:p>
            <a:pPr marL="0" indent="0" defTabSz="429768">
              <a:lnSpc>
                <a:spcPts val="3700"/>
              </a:lnSpc>
              <a:spcBef>
                <a:spcPts val="0"/>
              </a:spcBef>
              <a:buClrTx/>
              <a:buSzTx/>
              <a:buFontTx/>
              <a:buNone/>
              <a:defRPr sz="2068">
                <a:solidFill>
                  <a:srgbClr val="000000"/>
                </a:solidFill>
              </a:defRPr>
            </a:pPr>
          </a:p>
          <a:p>
            <a:pPr marL="0" indent="0" defTabSz="429768">
              <a:lnSpc>
                <a:spcPts val="3900"/>
              </a:lnSpc>
              <a:spcBef>
                <a:spcPts val="0"/>
              </a:spcBef>
              <a:buClrTx/>
              <a:buSzTx/>
              <a:buFontTx/>
              <a:buNone/>
              <a:defRPr sz="2068">
                <a:solidFill>
                  <a:srgbClr val="000000"/>
                </a:solidFill>
              </a:defRPr>
            </a:pPr>
            <a:r>
              <a:t>The Federal Reserve Board on Thursday, April 30, 2020, announced it is expanding the scope and eligibility for the Main Street Lending Program. As part of its broad effort to support the economy, the Federal Reserve developed the Main Street Lending Program to help credit flow to small and medium-sized businesses that were in sound financial condition before the pandemic.</a:t>
            </a:r>
          </a:p>
          <a:p>
            <a:pPr marL="0" indent="0" defTabSz="429768">
              <a:lnSpc>
                <a:spcPts val="3500"/>
              </a:lnSpc>
              <a:spcBef>
                <a:spcPts val="0"/>
              </a:spcBef>
              <a:buClrTx/>
              <a:buSzTx/>
              <a:buFontTx/>
              <a:buNone/>
              <a:defRPr b="1" sz="1879" u="sng">
                <a:solidFill>
                  <a:srgbClr val="0000EE"/>
                </a:solidFill>
              </a:defRPr>
            </a:pPr>
            <a:r>
              <a:rPr>
                <a:solidFill>
                  <a:srgbClr val="0000FF"/>
                </a:solidFill>
                <a:uFill>
                  <a:solidFill>
                    <a:srgbClr val="0000FF"/>
                  </a:solidFill>
                </a:uFill>
                <a:hlinkClick r:id="rId2" invalidUrl="" action="" tgtFrame="" tooltip="" history="1" highlightClick="0" endSnd="0"/>
              </a:rPr>
              <a:t>https://www.federalreserve.gov/</a:t>
            </a:r>
          </a:p>
          <a:p>
            <a:pPr marL="0" indent="0" defTabSz="429768">
              <a:lnSpc>
                <a:spcPts val="3500"/>
              </a:lnSpc>
              <a:spcBef>
                <a:spcPts val="0"/>
              </a:spcBef>
              <a:buClrTx/>
              <a:buSzTx/>
              <a:buFontTx/>
              <a:buNone/>
              <a:defRPr b="1" sz="1879" u="sng">
                <a:solidFill>
                  <a:srgbClr val="0000EE"/>
                </a:solidFill>
              </a:defRPr>
            </a:pPr>
          </a:p>
          <a:p>
            <a:pPr marL="0" indent="0" defTabSz="429768">
              <a:lnSpc>
                <a:spcPts val="3500"/>
              </a:lnSpc>
              <a:spcBef>
                <a:spcPts val="0"/>
              </a:spcBef>
              <a:buClrTx/>
              <a:buSzTx/>
              <a:buFontTx/>
              <a:buNone/>
              <a:defRPr b="1" sz="1879" u="sng">
                <a:solidFill>
                  <a:srgbClr val="0000EE"/>
                </a:solidFill>
              </a:defRPr>
            </a:pPr>
            <a:r>
              <a:rPr>
                <a:solidFill>
                  <a:srgbClr val="0000FF"/>
                </a:solidFill>
                <a:uFill>
                  <a:solidFill>
                    <a:srgbClr val="0000FF"/>
                  </a:solidFill>
                </a:uFill>
                <a:hlinkClick r:id="rId3" invalidUrl="" action="" tgtFrame="" tooltip="" history="1" highlightClick="0" endSnd="0"/>
              </a:rPr>
              <a:t>https://www.federalreserve.gov/monetarypolicy/mainstreetlending.htm</a:t>
            </a:r>
          </a:p>
        </p:txBody>
      </p:sp>
      <p:sp>
        <p:nvSpPr>
          <p:cNvPr id="3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5"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pic>
        <p:nvPicPr>
          <p:cNvPr id="386" name="Object 5" descr="Object 5"/>
          <p:cNvPicPr>
            <a:picLocks noChangeAspect="1"/>
          </p:cNvPicPr>
          <p:nvPr/>
        </p:nvPicPr>
        <p:blipFill>
          <a:blip r:embed="rId5">
            <a:extLst/>
          </a:blip>
          <a:stretch>
            <a:fillRect/>
          </a:stretch>
        </p:blipFill>
        <p:spPr>
          <a:xfrm>
            <a:off x="6096000" y="6357992"/>
            <a:ext cx="2209800" cy="347609"/>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mall Business Relief Partnership…"/>
          <p:cNvSpPr txBox="1"/>
          <p:nvPr>
            <p:ph type="title"/>
          </p:nvPr>
        </p:nvSpPr>
        <p:spPr>
          <a:xfrm>
            <a:off x="249932" y="139613"/>
            <a:ext cx="8644136" cy="954350"/>
          </a:xfrm>
          <a:prstGeom prst="rect">
            <a:avLst/>
          </a:prstGeom>
        </p:spPr>
        <p:txBody>
          <a:bodyPr/>
          <a:lstStyle/>
          <a:p>
            <a:pPr algn="ctr" defTabSz="384047">
              <a:defRPr b="1" sz="3108"/>
            </a:pPr>
            <a:r>
              <a:t>Small Business Relief Partnership </a:t>
            </a:r>
          </a:p>
          <a:p>
            <a:pPr algn="ctr" defTabSz="384047">
              <a:defRPr b="1" sz="3108"/>
            </a:pPr>
            <a:r>
              <a:t>Grant Program</a:t>
            </a:r>
          </a:p>
        </p:txBody>
      </p:sp>
      <p:sp>
        <p:nvSpPr>
          <p:cNvPr id="389" name="The Attorney General’s Small Business Relief Partnership Grant Program will provide funding to municipalities and regional planning agencies who are assisting small businesses in the communities they serve. Grant funds will be distributed by these organizations to help small business address fixed debt, payroll, accounts payable, lost sales, lost opportunities, and other working capital expenses incurred by the COVID-19 pandemic. The AG’s Office also recently contributed $50,000 to the City of Boston’s Small Business Relief Fund, which provides financial support to small businesses in Boston.…"/>
          <p:cNvSpPr txBox="1"/>
          <p:nvPr>
            <p:ph type="body" idx="1"/>
          </p:nvPr>
        </p:nvSpPr>
        <p:spPr>
          <a:prstGeom prst="rect">
            <a:avLst/>
          </a:prstGeom>
        </p:spPr>
        <p:txBody>
          <a:bodyPr/>
          <a:lstStyle/>
          <a:p>
            <a:pPr marL="0" indent="0" defTabSz="342900">
              <a:lnSpc>
                <a:spcPts val="3800"/>
              </a:lnSpc>
              <a:spcBef>
                <a:spcPts val="1500"/>
              </a:spcBef>
              <a:buClrTx/>
              <a:buSzTx/>
              <a:buFontTx/>
              <a:buNone/>
              <a:defRPr sz="1650">
                <a:solidFill>
                  <a:srgbClr val="141414"/>
                </a:solidFill>
              </a:defRPr>
            </a:pPr>
            <a:r>
              <a:t>The Attorney General’s </a:t>
            </a:r>
            <a:r>
              <a:rPr b="1"/>
              <a:t>Small Business Relief Partnership Grant Program</a:t>
            </a:r>
            <a:r>
              <a:t> will provide funding to municipalities and regional planning agencies who are assisting small businesses in the communities they serve. Grant funds will be distributed by these organizations to help small business address fixed debt, payroll, accounts payable, lost sales, lost opportunities, and other working capital expenses incurred by the COVID-19 pandemic. The AG’s Office also recently </a:t>
            </a:r>
            <a:r>
              <a:rPr b="1">
                <a:solidFill>
                  <a:srgbClr val="14558F"/>
                </a:solidFill>
                <a:hlinkClick r:id="rId2" invalidUrl="" action="" tgtFrame="" tooltip="" history="1" highlightClick="0" endSnd="0"/>
              </a:rPr>
              <a:t>contributed</a:t>
            </a:r>
            <a:r>
              <a:t> $50,000 to the City of Boston’s Small Business Relief Fund, which provides financial support to small businesses in Boston.</a:t>
            </a:r>
          </a:p>
          <a:p>
            <a:pPr marL="0" indent="0" defTabSz="342900">
              <a:lnSpc>
                <a:spcPts val="3800"/>
              </a:lnSpc>
              <a:spcBef>
                <a:spcPts val="1500"/>
              </a:spcBef>
              <a:buClrTx/>
              <a:buSzTx/>
              <a:buFontTx/>
              <a:buNone/>
              <a:defRPr sz="1650">
                <a:solidFill>
                  <a:srgbClr val="141414"/>
                </a:solidFill>
              </a:defRPr>
            </a:pPr>
            <a:r>
              <a:t>This grant was funded by settlement funds secured by the AG’s Office. Grant awards will be issued in varying amounts up to $500,000, and individual requests may not exceed $50,000. As a condition of receiving the grant, all funds must be distributed directly to small business, and no portion of these funds may be used to defray administrative or operational costs.  Grants will be awarded on a rolling basis until funds are depleted. </a:t>
            </a:r>
          </a:p>
          <a:p>
            <a:pPr marL="0" indent="0" defTabSz="342900">
              <a:lnSpc>
                <a:spcPts val="3800"/>
              </a:lnSpc>
              <a:spcBef>
                <a:spcPts val="1500"/>
              </a:spcBef>
              <a:buClrTx/>
              <a:buSzTx/>
              <a:buFontTx/>
              <a:buNone/>
              <a:defRPr sz="1650">
                <a:solidFill>
                  <a:srgbClr val="141414"/>
                </a:solidFill>
                <a:latin typeface="Trebuchet MS"/>
                <a:ea typeface="Trebuchet MS"/>
                <a:cs typeface="Trebuchet MS"/>
                <a:sym typeface="Trebuchet MS"/>
              </a:defRPr>
            </a:pPr>
            <a:r>
              <a:t>For more information, please visit: </a:t>
            </a:r>
            <a:r>
              <a:rPr b="1">
                <a:solidFill>
                  <a:srgbClr val="0433FF"/>
                </a:solidFill>
                <a:hlinkClick r:id="rId3" invalidUrl="" action="" tgtFrame="" tooltip="" history="1" highlightClick="0" endSnd="0"/>
              </a:rPr>
              <a:t>https://www.mass.gov/service-details/small-business-relief-partnership-grant-program</a:t>
            </a:r>
          </a:p>
        </p:txBody>
      </p:sp>
      <p:sp>
        <p:nvSpPr>
          <p:cNvPr id="39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Reopening Massachusetts"/>
          <p:cNvSpPr txBox="1"/>
          <p:nvPr>
            <p:ph type="title"/>
          </p:nvPr>
        </p:nvSpPr>
        <p:spPr>
          <a:xfrm>
            <a:off x="457200" y="139613"/>
            <a:ext cx="8463013" cy="954350"/>
          </a:xfrm>
          <a:prstGeom prst="rect">
            <a:avLst/>
          </a:prstGeom>
        </p:spPr>
        <p:txBody>
          <a:bodyPr/>
          <a:lstStyle>
            <a:lvl1pPr algn="ctr">
              <a:defRPr b="1"/>
            </a:lvl1pPr>
          </a:lstStyle>
          <a:p>
            <a:pPr/>
            <a:r>
              <a:t>Reopening Massachusetts</a:t>
            </a:r>
          </a:p>
        </p:txBody>
      </p:sp>
      <p:sp>
        <p:nvSpPr>
          <p:cNvPr id="229" name="General business guidance…"/>
          <p:cNvSpPr txBox="1"/>
          <p:nvPr>
            <p:ph type="body" idx="1"/>
          </p:nvPr>
        </p:nvSpPr>
        <p:spPr>
          <a:xfrm>
            <a:off x="457200" y="1220124"/>
            <a:ext cx="8229600" cy="4821919"/>
          </a:xfrm>
          <a:prstGeom prst="rect">
            <a:avLst/>
          </a:prstGeom>
        </p:spPr>
        <p:txBody>
          <a:bodyPr/>
          <a:lstStyle/>
          <a:p>
            <a:pPr marL="0" indent="0" defTabSz="306324">
              <a:lnSpc>
                <a:spcPts val="4700"/>
              </a:lnSpc>
              <a:spcBef>
                <a:spcPts val="800"/>
              </a:spcBef>
              <a:buClrTx/>
              <a:buSzTx/>
              <a:buFontTx/>
              <a:buNone/>
              <a:defRPr b="1" sz="1742">
                <a:solidFill>
                  <a:srgbClr val="141414"/>
                </a:solidFill>
              </a:defRPr>
            </a:pPr>
            <a:r>
              <a:t>General business guidance</a:t>
            </a:r>
          </a:p>
          <a:p>
            <a:pPr marL="0" indent="0" defTabSz="306324">
              <a:lnSpc>
                <a:spcPts val="4500"/>
              </a:lnSpc>
              <a:spcBef>
                <a:spcPts val="800"/>
              </a:spcBef>
              <a:buClrTx/>
              <a:buSzTx/>
              <a:buFontTx/>
              <a:buNone/>
              <a:defRPr sz="1608">
                <a:solidFill>
                  <a:srgbClr val="141414"/>
                </a:solidFill>
              </a:defRPr>
            </a:pPr>
            <a:r>
              <a:t>Information to help businesses meet the self-certification requirement to reopen. All businesses must meet these requirements before reopening. Businesses operating to provide Essential Services, as defined in the Governor's March 23, 2020 Executive Order, updated on March 31, April 28 and May 15, may remain open and have until May 25, 2020 to comply with these mandatory safety standards.</a:t>
            </a:r>
          </a:p>
          <a:p>
            <a:pPr marL="306324" indent="-212725" defTabSz="306324">
              <a:lnSpc>
                <a:spcPts val="3600"/>
              </a:lnSpc>
              <a:spcBef>
                <a:spcPts val="700"/>
              </a:spcBef>
              <a:buClr>
                <a:srgbClr val="141414"/>
              </a:buClr>
              <a:buFont typeface="Helvetica"/>
              <a:defRPr sz="1608">
                <a:solidFill>
                  <a:srgbClr val="141414"/>
                </a:solidFill>
              </a:defRPr>
            </a:pPr>
            <a:r>
              <a:rPr b="1"/>
              <a:t>COVID-19 control plan template </a:t>
            </a:r>
            <a:r>
              <a:t>– Template that satisfies the written control plan requirement for self-certification</a:t>
            </a:r>
          </a:p>
          <a:p>
            <a:pPr marL="306324" indent="-212725" defTabSz="306324">
              <a:lnSpc>
                <a:spcPts val="3600"/>
              </a:lnSpc>
              <a:spcBef>
                <a:spcPts val="700"/>
              </a:spcBef>
              <a:buClr>
                <a:srgbClr val="141414"/>
              </a:buClr>
              <a:buFont typeface="Helvetica"/>
              <a:defRPr sz="1608">
                <a:solidFill>
                  <a:srgbClr val="141414"/>
                </a:solidFill>
              </a:defRPr>
            </a:pPr>
            <a:r>
              <a:rPr b="1"/>
              <a:t>Compliance attestation poster</a:t>
            </a:r>
            <a:r>
              <a:t> – Poster that customer facing businesses are required to print, sign, and post in an area within the business premises that is visible to workers and visitors</a:t>
            </a:r>
          </a:p>
          <a:p>
            <a:pPr marL="306324" indent="-212725" defTabSz="306324">
              <a:lnSpc>
                <a:spcPts val="3600"/>
              </a:lnSpc>
              <a:spcBef>
                <a:spcPts val="0"/>
              </a:spcBef>
              <a:buClr>
                <a:srgbClr val="141414"/>
              </a:buClr>
              <a:buFont typeface="Helvetica"/>
              <a:defRPr sz="1608">
                <a:solidFill>
                  <a:srgbClr val="141414"/>
                </a:solidFill>
              </a:defRPr>
            </a:pPr>
            <a:r>
              <a:rPr b="1"/>
              <a:t>Employer and Worker posters</a:t>
            </a:r>
            <a:r>
              <a:t> – Posters that businesses can print and display within the business premises to describe the rules for maintaining social distancing, hygiene protocols, and cleaning and disinfecting</a:t>
            </a:r>
          </a:p>
          <a:p>
            <a:pPr marL="191452" indent="-191452" defTabSz="306324">
              <a:spcBef>
                <a:spcPts val="1200"/>
              </a:spcBef>
              <a:defRPr b="1" sz="1608"/>
            </a:pPr>
            <a:r>
              <a:rPr u="sng">
                <a:solidFill>
                  <a:srgbClr val="0000FF"/>
                </a:solidFill>
                <a:uFill>
                  <a:solidFill>
                    <a:srgbClr val="0000FF"/>
                  </a:solidFill>
                </a:uFill>
                <a:hlinkClick r:id="rId2" invalidUrl="" action="" tgtFrame="" tooltip="" history="1" highlightClick="0" endSnd="0"/>
              </a:rPr>
              <a:t>https://www.mass.gov/info-details/reopening-massachusetts</a:t>
            </a:r>
          </a:p>
        </p:txBody>
      </p:sp>
      <p:sp>
        <p:nvSpPr>
          <p:cNvPr id="230" name="Slide Number"/>
          <p:cNvSpPr txBox="1"/>
          <p:nvPr>
            <p:ph type="sldNum" sz="quarter" idx="2"/>
          </p:nvPr>
        </p:nvSpPr>
        <p:spPr>
          <a:xfrm>
            <a:off x="8559800" y="6470713"/>
            <a:ext cx="127001"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1"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pic>
        <p:nvPicPr>
          <p:cNvPr id="232" name="Object 5" descr="Object 5"/>
          <p:cNvPicPr>
            <a:picLocks noChangeAspect="1"/>
          </p:cNvPicPr>
          <p:nvPr/>
        </p:nvPicPr>
        <p:blipFill>
          <a:blip r:embed="rId4">
            <a:extLst/>
          </a:blip>
          <a:stretch>
            <a:fillRect/>
          </a:stretch>
        </p:blipFill>
        <p:spPr>
          <a:xfrm>
            <a:off x="6096000" y="6357992"/>
            <a:ext cx="2209800" cy="347609"/>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Title 1"/>
          <p:cNvSpPr txBox="1"/>
          <p:nvPr>
            <p:ph type="title"/>
          </p:nvPr>
        </p:nvSpPr>
        <p:spPr>
          <a:xfrm>
            <a:off x="0" y="139613"/>
            <a:ext cx="9144000" cy="954350"/>
          </a:xfrm>
          <a:prstGeom prst="rect">
            <a:avLst/>
          </a:prstGeom>
        </p:spPr>
        <p:txBody>
          <a:bodyPr/>
          <a:lstStyle>
            <a:lvl1pPr algn="ctr"/>
          </a:lstStyle>
          <a:p>
            <a:pPr/>
            <a:r>
              <a:t>Administrative Tax Relief Measures</a:t>
            </a:r>
          </a:p>
        </p:txBody>
      </p:sp>
      <p:sp>
        <p:nvSpPr>
          <p:cNvPr id="393" name="Slide Number Placeholder 2"/>
          <p:cNvSpPr txBox="1"/>
          <p:nvPr>
            <p:ph type="sldNum" sz="quarter" idx="2"/>
          </p:nvPr>
        </p:nvSpPr>
        <p:spPr>
          <a:xfrm>
            <a:off x="8540895"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4" name="Content Placeholder 3"/>
          <p:cNvSpPr txBox="1"/>
          <p:nvPr>
            <p:ph type="body" idx="1"/>
          </p:nvPr>
        </p:nvSpPr>
        <p:spPr>
          <a:xfrm>
            <a:off x="457200" y="1219200"/>
            <a:ext cx="8382000" cy="5061466"/>
          </a:xfrm>
          <a:prstGeom prst="rect">
            <a:avLst/>
          </a:prstGeom>
        </p:spPr>
        <p:txBody>
          <a:bodyPr/>
          <a:lstStyle/>
          <a:p>
            <a:pPr marL="0" indent="0" defTabSz="448055">
              <a:lnSpc>
                <a:spcPct val="100000"/>
              </a:lnSpc>
              <a:spcBef>
                <a:spcPts val="600"/>
              </a:spcBef>
              <a:buSzTx/>
              <a:buNone/>
              <a:defRPr sz="2000"/>
            </a:pPr>
            <a:r>
              <a:rPr b="1"/>
              <a:t>Massachusetts A</a:t>
            </a:r>
            <a:r>
              <a:rPr b="1"/>
              <a:t>dministrative Tax Relief Measures</a:t>
            </a:r>
            <a:r>
              <a:t> for small local businesses that have been impacted by the ongoing COVID-19 outbreak, especially in the restaurant and hospitality sectors.</a:t>
            </a:r>
          </a:p>
          <a:p>
            <a:pPr marL="0" indent="0" defTabSz="448055">
              <a:lnSpc>
                <a:spcPct val="100000"/>
              </a:lnSpc>
              <a:spcBef>
                <a:spcPts val="600"/>
              </a:spcBef>
              <a:buSzTx/>
              <a:buNone/>
              <a:defRPr sz="2000"/>
            </a:pPr>
            <a:endParaRPr sz="1200"/>
          </a:p>
          <a:p>
            <a:pPr marL="280033" indent="-280033" defTabSz="448055">
              <a:lnSpc>
                <a:spcPct val="100000"/>
              </a:lnSpc>
              <a:spcBef>
                <a:spcPts val="600"/>
              </a:spcBef>
              <a:defRPr sz="1900"/>
            </a:pPr>
            <a:r>
              <a:t>This tax relief includes </a:t>
            </a:r>
            <a:r>
              <a:rPr b="1"/>
              <a:t>postponing the collection of regular sales tax, meals tax, and room occupancy taxes </a:t>
            </a:r>
            <a:r>
              <a:t>that would be due in March, April</a:t>
            </a:r>
            <a:r>
              <a:t>,</a:t>
            </a:r>
            <a:r>
              <a:t> and May so that they will instead be due on June 20. </a:t>
            </a:r>
          </a:p>
          <a:p>
            <a:pPr marL="280033" indent="-280033" defTabSz="448055">
              <a:lnSpc>
                <a:spcPct val="100000"/>
              </a:lnSpc>
              <a:spcBef>
                <a:spcPts val="600"/>
              </a:spcBef>
              <a:defRPr sz="1900"/>
            </a:pPr>
            <a:r>
              <a:t>Additionally, all </a:t>
            </a:r>
            <a:r>
              <a:rPr b="1"/>
              <a:t>penalties and interest </a:t>
            </a:r>
            <a:r>
              <a:t>that would otherwise apply will </a:t>
            </a:r>
            <a:br/>
            <a:r>
              <a:t>be waived.</a:t>
            </a:r>
          </a:p>
          <a:p>
            <a:pPr marL="280033" indent="-280033" defTabSz="448055">
              <a:lnSpc>
                <a:spcPct val="100000"/>
              </a:lnSpc>
              <a:spcBef>
                <a:spcPts val="600"/>
              </a:spcBef>
              <a:defRPr sz="1900"/>
            </a:pPr>
            <a:r>
              <a:t>Businesses that paid less than $150,000 in regular sales plus meals taxes in the year ending February 29, 2020 will be eligible for relief for sales and meals taxes.</a:t>
            </a:r>
          </a:p>
          <a:p>
            <a:pPr marL="280033" indent="-280033" defTabSz="448055">
              <a:lnSpc>
                <a:spcPct val="100000"/>
              </a:lnSpc>
              <a:spcBef>
                <a:spcPts val="600"/>
              </a:spcBef>
              <a:defRPr sz="1900"/>
            </a:pPr>
            <a:r>
              <a:t>Businesses that paid less than $150,000 in room occupancy taxes in the year ending February 29, 2020 will be eligible for relief with respect to room occupancy taxes.</a:t>
            </a:r>
          </a:p>
        </p:txBody>
      </p:sp>
      <p:pic>
        <p:nvPicPr>
          <p:cNvPr id="395"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396"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Additional…"/>
          <p:cNvSpPr txBox="1"/>
          <p:nvPr/>
        </p:nvSpPr>
        <p:spPr>
          <a:xfrm>
            <a:off x="1680909" y="2689162"/>
            <a:ext cx="5782178" cy="147967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443483">
              <a:lnSpc>
                <a:spcPct val="81000"/>
              </a:lnSpc>
              <a:spcBef>
                <a:spcPts val="1700"/>
              </a:spcBef>
              <a:defRPr b="1" sz="4400">
                <a:solidFill>
                  <a:srgbClr val="009876"/>
                </a:solidFill>
              </a:defRPr>
            </a:pPr>
            <a:r>
              <a:t>Additional </a:t>
            </a:r>
          </a:p>
          <a:p>
            <a:pPr algn="ctr" defTabSz="443483">
              <a:lnSpc>
                <a:spcPct val="81000"/>
              </a:lnSpc>
              <a:spcBef>
                <a:spcPts val="1700"/>
              </a:spcBef>
              <a:defRPr b="1" sz="4400">
                <a:solidFill>
                  <a:srgbClr val="009876"/>
                </a:solidFill>
              </a:defRPr>
            </a:pPr>
            <a:r>
              <a:t>Emergency Resources</a:t>
            </a:r>
          </a:p>
        </p:txBody>
      </p:sp>
      <p:sp>
        <p:nvSpPr>
          <p:cNvPr id="401" name="Slide Number"/>
          <p:cNvSpPr txBox="1"/>
          <p:nvPr>
            <p:ph type="sldNum" sz="quarter" idx="2"/>
          </p:nvPr>
        </p:nvSpPr>
        <p:spPr>
          <a:xfrm>
            <a:off x="8540897" y="6470713"/>
            <a:ext cx="145903"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2"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403"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Title 5"/>
          <p:cNvSpPr txBox="1"/>
          <p:nvPr>
            <p:ph type="title"/>
          </p:nvPr>
        </p:nvSpPr>
        <p:spPr>
          <a:xfrm>
            <a:off x="0" y="185389"/>
            <a:ext cx="9144000" cy="954350"/>
          </a:xfrm>
          <a:prstGeom prst="rect">
            <a:avLst/>
          </a:prstGeom>
        </p:spPr>
        <p:txBody>
          <a:bodyPr/>
          <a:lstStyle>
            <a:lvl1pPr algn="ctr"/>
          </a:lstStyle>
          <a:p>
            <a:pPr/>
            <a:r>
              <a:t>Additional Emergency Resources</a:t>
            </a:r>
          </a:p>
        </p:txBody>
      </p:sp>
      <p:sp>
        <p:nvSpPr>
          <p:cNvPr id="406" name="Slide Number Placeholder 2"/>
          <p:cNvSpPr txBox="1"/>
          <p:nvPr>
            <p:ph type="sldNum" sz="quarter" idx="2"/>
          </p:nvPr>
        </p:nvSpPr>
        <p:spPr>
          <a:xfrm>
            <a:off x="8540895"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7" name="Content Placeholder 6"/>
          <p:cNvSpPr txBox="1"/>
          <p:nvPr>
            <p:ph type="body" idx="1"/>
          </p:nvPr>
        </p:nvSpPr>
        <p:spPr>
          <a:xfrm>
            <a:off x="457199" y="1436503"/>
            <a:ext cx="8229602" cy="4749777"/>
          </a:xfrm>
          <a:prstGeom prst="rect">
            <a:avLst/>
          </a:prstGeom>
        </p:spPr>
        <p:txBody>
          <a:bodyPr/>
          <a:lstStyle/>
          <a:p>
            <a:pPr marL="0" indent="0">
              <a:buSzTx/>
              <a:buNone/>
              <a:defRPr sz="2200"/>
            </a:pPr>
            <a:r>
              <a:rPr b="1"/>
              <a:t>Massachusetts Emergency Management Agency(MEMA)</a:t>
            </a:r>
            <a:r>
              <a:t> ensures the state is prepared to withstand, respond to</a:t>
            </a:r>
            <a:r>
              <a:t>, </a:t>
            </a:r>
            <a:r>
              <a:t>and recover from all types of emergencies and disasters.</a:t>
            </a:r>
          </a:p>
          <a:p>
            <a:pPr marL="0" indent="0">
              <a:lnSpc>
                <a:spcPct val="100000"/>
              </a:lnSpc>
              <a:spcBef>
                <a:spcPts val="0"/>
              </a:spcBef>
              <a:buSzTx/>
              <a:buNone/>
              <a:defRPr b="1" sz="2200"/>
            </a:pPr>
            <a:r>
              <a:t>MEMA’s Emergency Operations Center’s Private Sector Hotline</a:t>
            </a:r>
          </a:p>
          <a:p>
            <a:pPr>
              <a:lnSpc>
                <a:spcPct val="100000"/>
              </a:lnSpc>
              <a:spcBef>
                <a:spcPts val="0"/>
              </a:spcBef>
              <a:defRPr sz="2200"/>
            </a:pPr>
            <a:r>
              <a:t>The hotline will be staffed </a:t>
            </a:r>
            <a:r>
              <a:rPr i="1"/>
              <a:t>Monday – Friday</a:t>
            </a:r>
            <a:r>
              <a:t> from </a:t>
            </a:r>
            <a:r>
              <a:rPr i="1"/>
              <a:t>8am to 4pm</a:t>
            </a:r>
          </a:p>
          <a:p>
            <a:pPr>
              <a:lnSpc>
                <a:spcPct val="100000"/>
              </a:lnSpc>
              <a:spcBef>
                <a:spcPts val="0"/>
              </a:spcBef>
              <a:defRPr sz="2200"/>
            </a:pPr>
            <a:r>
              <a:t>The number for the hotline is </a:t>
            </a:r>
            <a:r>
              <a:t>(</a:t>
            </a:r>
            <a:r>
              <a:t>508</a:t>
            </a:r>
            <a:r>
              <a:t>) </a:t>
            </a:r>
            <a:r>
              <a:t>820-2094</a:t>
            </a:r>
          </a:p>
          <a:p>
            <a:pPr>
              <a:lnSpc>
                <a:spcPct val="100000"/>
              </a:lnSpc>
              <a:spcBef>
                <a:spcPts val="0"/>
              </a:spcBef>
              <a:defRPr b="1" sz="2200" u="sng">
                <a:solidFill>
                  <a:srgbClr val="0000FF"/>
                </a:solidFill>
                <a:uFill>
                  <a:solidFill>
                    <a:srgbClr val="0000FF"/>
                  </a:solidFill>
                </a:uFill>
              </a:defRPr>
            </a:pPr>
            <a:r>
              <a:rPr>
                <a:hlinkClick r:id="rId2" invalidUrl="" action="" tgtFrame="" tooltip="" history="1" highlightClick="0" endSnd="0"/>
              </a:rPr>
              <a:t>mass.gov/orgs/</a:t>
            </a:r>
            <a:r>
              <a:rPr>
                <a:hlinkClick r:id="rId2" invalidUrl="" action="" tgtFrame="" tooltip="" history="1" highlightClick="0" endSnd="0"/>
              </a:rPr>
              <a:t>massachusetts</a:t>
            </a:r>
            <a:r>
              <a:rPr>
                <a:hlinkClick r:id="rId2" invalidUrl="" action="" tgtFrame="" tooltip="" history="1" highlightClick="0" endSnd="0"/>
              </a:rPr>
              <a:t>-emergency-management-agency</a:t>
            </a:r>
          </a:p>
          <a:p>
            <a:pPr marL="0" indent="0">
              <a:buSzTx/>
              <a:buNone/>
              <a:defRPr sz="2200"/>
            </a:pPr>
            <a:r>
              <a:t>The </a:t>
            </a:r>
            <a:r>
              <a:rPr b="1"/>
              <a:t>U.S. Chamber</a:t>
            </a:r>
            <a:r>
              <a:t> also has resources available to inform and equip businesses with the most important and up-to-date information to prevent the spread of the virus and prepare businesses for the near and long-term impact</a:t>
            </a:r>
            <a:r>
              <a:t>. </a:t>
            </a:r>
            <a:r>
              <a:rPr b="1" u="sng">
                <a:solidFill>
                  <a:srgbClr val="0000FF"/>
                </a:solidFill>
                <a:uFill>
                  <a:solidFill>
                    <a:srgbClr val="0000FF"/>
                  </a:solidFill>
                </a:uFill>
                <a:hlinkClick r:id="rId3" invalidUrl="" action="" tgtFrame="" tooltip="" history="1" highlightClick="0" endSnd="0"/>
              </a:rPr>
              <a:t>uschamber.com</a:t>
            </a:r>
            <a:r>
              <a:rPr b="1" u="sng">
                <a:solidFill>
                  <a:srgbClr val="0000FF"/>
                </a:solidFill>
                <a:uFill>
                  <a:solidFill>
                    <a:srgbClr val="0000FF"/>
                  </a:solidFill>
                </a:uFill>
                <a:hlinkClick r:id="rId3" invalidUrl="" action="" tgtFrame="" tooltip="" history="1" highlightClick="0" endSnd="0"/>
              </a:rPr>
              <a:t>/</a:t>
            </a:r>
          </a:p>
        </p:txBody>
      </p:sp>
      <p:pic>
        <p:nvPicPr>
          <p:cNvPr id="408" name="Object 5" descr="Object 5"/>
          <p:cNvPicPr>
            <a:picLocks noChangeAspect="1"/>
          </p:cNvPicPr>
          <p:nvPr/>
        </p:nvPicPr>
        <p:blipFill>
          <a:blip r:embed="rId4">
            <a:extLst/>
          </a:blip>
          <a:stretch>
            <a:fillRect/>
          </a:stretch>
        </p:blipFill>
        <p:spPr>
          <a:xfrm>
            <a:off x="6096000" y="6357992"/>
            <a:ext cx="2209800" cy="347609"/>
          </a:xfrm>
          <a:prstGeom prst="rect">
            <a:avLst/>
          </a:prstGeom>
          <a:ln w="12700">
            <a:miter lim="400000"/>
          </a:ln>
        </p:spPr>
      </p:pic>
      <p:pic>
        <p:nvPicPr>
          <p:cNvPr id="409" name="Picture 4" descr="Picture 4"/>
          <p:cNvPicPr>
            <a:picLocks noChangeAspect="1"/>
          </p:cNvPicPr>
          <p:nvPr/>
        </p:nvPicPr>
        <p:blipFill>
          <a:blip r:embed="rId5">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Title 1"/>
          <p:cNvSpPr txBox="1"/>
          <p:nvPr>
            <p:ph type="title"/>
          </p:nvPr>
        </p:nvSpPr>
        <p:spPr>
          <a:xfrm>
            <a:off x="0" y="149887"/>
            <a:ext cx="9144000" cy="954350"/>
          </a:xfrm>
          <a:prstGeom prst="rect">
            <a:avLst/>
          </a:prstGeom>
        </p:spPr>
        <p:txBody>
          <a:bodyPr/>
          <a:lstStyle>
            <a:lvl1pPr algn="ctr">
              <a:defRPr sz="4000"/>
            </a:lvl1pPr>
          </a:lstStyle>
          <a:p>
            <a:pPr/>
            <a:r>
              <a:t>MassMEP</a:t>
            </a:r>
          </a:p>
        </p:txBody>
      </p:sp>
      <p:sp>
        <p:nvSpPr>
          <p:cNvPr id="412" name="Text Placeholder 2"/>
          <p:cNvSpPr txBox="1"/>
          <p:nvPr>
            <p:ph type="body" idx="1"/>
          </p:nvPr>
        </p:nvSpPr>
        <p:spPr>
          <a:xfrm>
            <a:off x="457200" y="1446231"/>
            <a:ext cx="8229600" cy="4525971"/>
          </a:xfrm>
          <a:prstGeom prst="rect">
            <a:avLst/>
          </a:prstGeom>
        </p:spPr>
        <p:txBody>
          <a:bodyPr/>
          <a:lstStyle/>
          <a:p>
            <a:pPr marL="0" indent="0" defTabSz="438911">
              <a:lnSpc>
                <a:spcPct val="100000"/>
              </a:lnSpc>
              <a:spcBef>
                <a:spcPts val="500"/>
              </a:spcBef>
              <a:buSzTx/>
              <a:buNone/>
              <a:defRPr sz="1824"/>
            </a:pPr>
            <a:r>
              <a:t>All of the state</a:t>
            </a:r>
            <a:r>
              <a:rPr b="1"/>
              <a:t> Manufacturing Extension Partnerships</a:t>
            </a:r>
            <a:r>
              <a:t>, including the one in Massachusetts, have formed a national network to offer supply chain solutions to the manufacturers disrupted by the efforts to stem the spread of </a:t>
            </a:r>
            <a:r>
              <a:t>C</a:t>
            </a:r>
            <a:r>
              <a:t>oronavirus.</a:t>
            </a:r>
          </a:p>
          <a:p>
            <a:pPr marL="274320" indent="-274320" defTabSz="438911">
              <a:lnSpc>
                <a:spcPct val="100000"/>
              </a:lnSpc>
              <a:spcBef>
                <a:spcPts val="500"/>
              </a:spcBef>
              <a:defRPr sz="1824"/>
            </a:pPr>
            <a:r>
              <a:t>The network, launched in March, enables MEPs in any state to put out a call on behalf of one of its manufacturers to find creative solutions to issues like supply shortages.</a:t>
            </a:r>
          </a:p>
          <a:p>
            <a:pPr marL="274320" indent="-274320" defTabSz="438911">
              <a:lnSpc>
                <a:spcPct val="100000"/>
              </a:lnSpc>
              <a:spcBef>
                <a:spcPts val="500"/>
              </a:spcBef>
              <a:defRPr sz="1824"/>
            </a:pPr>
            <a:r>
              <a:t>MEPs are public-private partnerships in all 50 states funded, in part, by the </a:t>
            </a:r>
            <a:br/>
            <a:r>
              <a:t>U.S. government to provide advocacy and services like education and training to individual companies.</a:t>
            </a:r>
          </a:p>
          <a:p>
            <a:pPr marL="0" indent="0" defTabSz="438911">
              <a:lnSpc>
                <a:spcPct val="100000"/>
              </a:lnSpc>
              <a:spcBef>
                <a:spcPts val="500"/>
              </a:spcBef>
              <a:buSzTx/>
              <a:buNone/>
              <a:defRPr sz="1824"/>
            </a:pPr>
          </a:p>
          <a:p>
            <a:pPr marL="0" indent="0" defTabSz="438911">
              <a:lnSpc>
                <a:spcPct val="100000"/>
              </a:lnSpc>
              <a:spcBef>
                <a:spcPts val="500"/>
              </a:spcBef>
              <a:buSzTx/>
              <a:buNone/>
              <a:defRPr b="1" sz="1824"/>
            </a:pPr>
            <a:r>
              <a:t>MassMEP</a:t>
            </a:r>
          </a:p>
          <a:p>
            <a:pPr marL="0" indent="0" defTabSz="438911">
              <a:lnSpc>
                <a:spcPct val="100000"/>
              </a:lnSpc>
              <a:spcBef>
                <a:spcPts val="500"/>
              </a:spcBef>
              <a:buSzTx/>
              <a:buNone/>
              <a:defRPr sz="1824"/>
            </a:pPr>
            <a:r>
              <a:t>Phone</a:t>
            </a:r>
            <a:r>
              <a:t>:</a:t>
            </a:r>
            <a:r>
              <a:t> (508) 831-7020</a:t>
            </a:r>
          </a:p>
          <a:p>
            <a:pPr marL="0" indent="0" defTabSz="438911">
              <a:lnSpc>
                <a:spcPct val="100000"/>
              </a:lnSpc>
              <a:spcBef>
                <a:spcPts val="500"/>
              </a:spcBef>
              <a:buSzTx/>
              <a:buNone/>
              <a:defRPr b="1" sz="1824" u="sng">
                <a:solidFill>
                  <a:srgbClr val="0000FF"/>
                </a:solidFill>
                <a:uFill>
                  <a:solidFill>
                    <a:srgbClr val="0000FF"/>
                  </a:solidFill>
                </a:uFill>
              </a:defRPr>
            </a:pPr>
            <a:r>
              <a:rPr>
                <a:hlinkClick r:id="rId2" invalidUrl="" action="" tgtFrame="" tooltip="" history="1" highlightClick="0" endSnd="0"/>
              </a:rPr>
              <a:t>https://massmep.org/</a:t>
            </a:r>
          </a:p>
        </p:txBody>
      </p:sp>
      <p:sp>
        <p:nvSpPr>
          <p:cNvPr id="413"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14"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415"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Title 1"/>
          <p:cNvSpPr txBox="1"/>
          <p:nvPr>
            <p:ph type="title"/>
          </p:nvPr>
        </p:nvSpPr>
        <p:spPr>
          <a:xfrm>
            <a:off x="125533" y="157359"/>
            <a:ext cx="8892934" cy="912385"/>
          </a:xfrm>
          <a:prstGeom prst="rect">
            <a:avLst/>
          </a:prstGeom>
        </p:spPr>
        <p:txBody>
          <a:bodyPr/>
          <a:lstStyle/>
          <a:p>
            <a:pPr lvl="1" algn="ctr" defTabSz="420623">
              <a:defRPr sz="3128"/>
            </a:pPr>
            <a:r>
              <a:t>Manufacturing Emergency Response Team(M-ERT)</a:t>
            </a:r>
          </a:p>
        </p:txBody>
      </p:sp>
      <p:sp>
        <p:nvSpPr>
          <p:cNvPr id="418" name="Text Placeholder 2"/>
          <p:cNvSpPr txBox="1"/>
          <p:nvPr>
            <p:ph type="body" idx="1"/>
          </p:nvPr>
        </p:nvSpPr>
        <p:spPr>
          <a:xfrm>
            <a:off x="478727" y="1360135"/>
            <a:ext cx="8229601" cy="4558895"/>
          </a:xfrm>
          <a:prstGeom prst="rect">
            <a:avLst/>
          </a:prstGeom>
        </p:spPr>
        <p:txBody>
          <a:bodyPr/>
          <a:lstStyle/>
          <a:p>
            <a:pPr marL="0" indent="0" defTabSz="362101">
              <a:spcBef>
                <a:spcPts val="0"/>
              </a:spcBef>
              <a:buSzTx/>
              <a:buNone/>
              <a:defRPr b="1" sz="1920"/>
            </a:pPr>
            <a:r>
              <a:t>The M-ERT’s Mission:</a:t>
            </a:r>
          </a:p>
          <a:p>
            <a:pPr marL="0" indent="0" defTabSz="362101">
              <a:spcBef>
                <a:spcPts val="0"/>
              </a:spcBef>
              <a:buSzTx/>
              <a:buNone/>
              <a:defRPr sz="1920"/>
            </a:pPr>
            <a:r>
              <a:t>To mobilize, organize, and operationalize critical</a:t>
            </a:r>
            <a:r>
              <a:t>-</a:t>
            </a:r>
            <a:r>
              <a:t>path work streams necessary for Massachusetts manufacturers to pivot their operations to produce needed materials in response to the COVID-19 pandemic.</a:t>
            </a:r>
          </a:p>
          <a:p>
            <a:pPr marL="0" indent="0" defTabSz="362101">
              <a:spcBef>
                <a:spcPts val="0"/>
              </a:spcBef>
              <a:buSzTx/>
              <a:buNone/>
              <a:defRPr sz="1920"/>
            </a:pPr>
          </a:p>
          <a:p>
            <a:pPr marL="0" indent="0" defTabSz="362101">
              <a:spcBef>
                <a:spcPts val="900"/>
              </a:spcBef>
              <a:buSzTx/>
              <a:buNone/>
              <a:defRPr b="1" sz="1760"/>
            </a:pPr>
            <a:r>
              <a:t>If your organization is interested in joining the effort, please fill out the form located at </a:t>
            </a:r>
            <a:r>
              <a:rPr u="sng">
                <a:solidFill>
                  <a:srgbClr val="0000FF"/>
                </a:solidFill>
                <a:uFill>
                  <a:solidFill>
                    <a:srgbClr val="0000FF"/>
                  </a:solidFill>
                </a:uFill>
                <a:hlinkClick r:id="rId2" invalidUrl="" action="" tgtFrame="" tooltip="" history="1" highlightClick="0" endSnd="0"/>
              </a:rPr>
              <a:t>https://masstech.org/M-ERT</a:t>
            </a:r>
            <a:r>
              <a:rPr u="sng">
                <a:solidFill>
                  <a:srgbClr val="0000FF"/>
                </a:solidFill>
                <a:uFill>
                  <a:solidFill>
                    <a:srgbClr val="0000FF"/>
                  </a:solidFill>
                </a:uFill>
                <a:hlinkClick r:id="rId2" invalidUrl="" action="" tgtFrame="" tooltip="" history="1" highlightClick="0" endSnd="0"/>
              </a:rPr>
              <a:t> </a:t>
            </a:r>
            <a:r>
              <a:t>and an M-ERT member will reach out.</a:t>
            </a:r>
            <a:endParaRPr sz="2560"/>
          </a:p>
          <a:p>
            <a:pPr marL="226313" indent="-226313" defTabSz="362101">
              <a:spcBef>
                <a:spcPts val="900"/>
              </a:spcBef>
              <a:defRPr sz="1760"/>
            </a:pPr>
            <a:r>
              <a:t>If your organization is </a:t>
            </a:r>
            <a:r>
              <a:rPr b="1"/>
              <a:t>NOT</a:t>
            </a:r>
            <a:r>
              <a:t> located in Massachusetts, we invite you to fill out this form as well. This information will be critical for coordinating parallel efforts of other state and federal initiatives.</a:t>
            </a:r>
            <a:endParaRPr sz="1440"/>
          </a:p>
          <a:p>
            <a:pPr marL="226313" indent="-226313" defTabSz="362101">
              <a:spcBef>
                <a:spcPts val="900"/>
              </a:spcBef>
              <a:defRPr sz="1760"/>
            </a:pPr>
            <a:r>
              <a:t>Only one response per organization should be submitted. Please coordinate a central contact for organizing your company’s response.</a:t>
            </a:r>
            <a:endParaRPr sz="1440"/>
          </a:p>
          <a:p>
            <a:pPr marL="226313" indent="-226313" defTabSz="362101">
              <a:spcBef>
                <a:spcPts val="900"/>
              </a:spcBef>
              <a:defRPr sz="1760"/>
            </a:pPr>
            <a:r>
              <a:t>Organizational contacts should be available to coordinate the deployment of production assets, testing assets, and/or represent the entity. If the person completing the form is not this person, there is space provided for additional contact information.</a:t>
            </a:r>
          </a:p>
        </p:txBody>
      </p:sp>
      <p:sp>
        <p:nvSpPr>
          <p:cNvPr id="419"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0"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421"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Title 1"/>
          <p:cNvSpPr txBox="1"/>
          <p:nvPr>
            <p:ph type="title"/>
          </p:nvPr>
        </p:nvSpPr>
        <p:spPr>
          <a:xfrm>
            <a:off x="457200" y="139613"/>
            <a:ext cx="8433197" cy="954350"/>
          </a:xfrm>
          <a:prstGeom prst="rect">
            <a:avLst/>
          </a:prstGeom>
        </p:spPr>
        <p:txBody>
          <a:bodyPr/>
          <a:lstStyle/>
          <a:p>
            <a:pPr/>
            <a:r>
              <a:t>*Disclaimer</a:t>
            </a:r>
          </a:p>
        </p:txBody>
      </p:sp>
      <p:sp>
        <p:nvSpPr>
          <p:cNvPr id="424" name="Text Placeholder 2"/>
          <p:cNvSpPr txBox="1"/>
          <p:nvPr>
            <p:ph type="body" idx="1"/>
          </p:nvPr>
        </p:nvSpPr>
        <p:spPr>
          <a:xfrm>
            <a:off x="457200" y="1446231"/>
            <a:ext cx="8229600" cy="4525971"/>
          </a:xfrm>
          <a:prstGeom prst="rect">
            <a:avLst/>
          </a:prstGeom>
        </p:spPr>
        <p:txBody>
          <a:bodyPr/>
          <a:lstStyle/>
          <a:p>
            <a:pPr>
              <a:buChar char="‣"/>
              <a:defRPr sz="2200"/>
            </a:pPr>
            <a:r>
              <a:t>Information in this presentation is changing rapidly and we are updating it regularly. </a:t>
            </a:r>
          </a:p>
          <a:p>
            <a:pPr>
              <a:buChar char="‣"/>
              <a:defRPr sz="2200"/>
            </a:pPr>
            <a:r>
              <a:t>Many programs and services are changing quickly depending on funding availability so be sure to contact the individual resource for up-to-the-minute information. </a:t>
            </a:r>
          </a:p>
          <a:p>
            <a:pPr>
              <a:buChar char="‣"/>
              <a:defRPr sz="2200"/>
            </a:pPr>
            <a:r>
              <a:t>Check back to our Rapid Response or BizWorks pages at </a:t>
            </a:r>
            <a:r>
              <a:rPr b="1" u="sng">
                <a:solidFill>
                  <a:srgbClr val="0000FF"/>
                </a:solidFill>
                <a:uFill>
                  <a:solidFill>
                    <a:srgbClr val="0000FF"/>
                  </a:solidFill>
                </a:uFill>
                <a:hlinkClick r:id="rId2" invalidUrl="" action="" tgtFrame="" tooltip="" history="1" highlightClick="0" endSnd="0"/>
              </a:rPr>
              <a:t>www.Mass.Gov</a:t>
            </a:r>
            <a:r>
              <a:rPr b="1"/>
              <a:t> </a:t>
            </a:r>
            <a:r>
              <a:t>for updated information periodically.</a:t>
            </a:r>
          </a:p>
        </p:txBody>
      </p:sp>
      <p:sp>
        <p:nvSpPr>
          <p:cNvPr id="425"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6"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427"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Text Placeholder 2"/>
          <p:cNvSpPr txBox="1"/>
          <p:nvPr>
            <p:ph type="body" sz="half" idx="1"/>
          </p:nvPr>
        </p:nvSpPr>
        <p:spPr>
          <a:xfrm>
            <a:off x="1463898" y="1291423"/>
            <a:ext cx="6168033" cy="2410662"/>
          </a:xfrm>
          <a:prstGeom prst="rect">
            <a:avLst/>
          </a:prstGeom>
        </p:spPr>
        <p:txBody>
          <a:bodyPr/>
          <a:lstStyle/>
          <a:p>
            <a:pPr marL="0" indent="0" algn="ctr" defTabSz="443483">
              <a:lnSpc>
                <a:spcPct val="81000"/>
              </a:lnSpc>
              <a:spcBef>
                <a:spcPts val="1700"/>
              </a:spcBef>
              <a:buSzTx/>
              <a:buNone/>
              <a:defRPr sz="4800"/>
            </a:pPr>
          </a:p>
          <a:p>
            <a:pPr marL="0" indent="0" algn="ctr" defTabSz="443483">
              <a:lnSpc>
                <a:spcPct val="81000"/>
              </a:lnSpc>
              <a:spcBef>
                <a:spcPts val="1700"/>
              </a:spcBef>
              <a:buSzTx/>
              <a:buNone/>
              <a:defRPr sz="5200"/>
            </a:pPr>
          </a:p>
          <a:p>
            <a:pPr marL="0" indent="0" algn="ctr" defTabSz="443483">
              <a:lnSpc>
                <a:spcPct val="81000"/>
              </a:lnSpc>
              <a:spcBef>
                <a:spcPts val="1700"/>
              </a:spcBef>
              <a:buSzTx/>
              <a:buNone/>
              <a:defRPr b="1" sz="4400">
                <a:solidFill>
                  <a:srgbClr val="009876"/>
                </a:solidFill>
              </a:defRPr>
            </a:pPr>
            <a:r>
              <a:t>Appendix</a:t>
            </a:r>
          </a:p>
        </p:txBody>
      </p:sp>
      <p:sp>
        <p:nvSpPr>
          <p:cNvPr id="430"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1"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432"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Massachusetts Small Business Development Center"/>
          <p:cNvSpPr txBox="1"/>
          <p:nvPr>
            <p:ph type="title"/>
          </p:nvPr>
        </p:nvSpPr>
        <p:spPr>
          <a:xfrm>
            <a:off x="-62095" y="108427"/>
            <a:ext cx="9121180" cy="954351"/>
          </a:xfrm>
          <a:prstGeom prst="rect">
            <a:avLst/>
          </a:prstGeom>
        </p:spPr>
        <p:txBody>
          <a:bodyPr/>
          <a:lstStyle>
            <a:lvl1pPr algn="ctr" defTabSz="379474">
              <a:lnSpc>
                <a:spcPts val="5000"/>
              </a:lnSpc>
              <a:spcBef>
                <a:spcPts val="1200"/>
              </a:spcBef>
              <a:defRPr b="1" sz="2900"/>
            </a:lvl1pPr>
          </a:lstStyle>
          <a:p>
            <a:pPr/>
            <a:r>
              <a:t>Massachusetts Small Business Development Centers</a:t>
            </a:r>
          </a:p>
        </p:txBody>
      </p:sp>
      <p:sp>
        <p:nvSpPr>
          <p:cNvPr id="435" name="Massachusetts Small Business Development Center advisors can assist businesses with disaster loan applications.…"/>
          <p:cNvSpPr txBox="1"/>
          <p:nvPr>
            <p:ph type="body" idx="1"/>
          </p:nvPr>
        </p:nvSpPr>
        <p:spPr>
          <a:xfrm>
            <a:off x="437117" y="1513472"/>
            <a:ext cx="8269766" cy="4393825"/>
          </a:xfrm>
          <a:prstGeom prst="rect">
            <a:avLst/>
          </a:prstGeom>
        </p:spPr>
        <p:txBody>
          <a:bodyPr/>
          <a:lstStyle/>
          <a:p>
            <a:pPr marL="0" indent="0" defTabSz="403981">
              <a:lnSpc>
                <a:spcPct val="100000"/>
              </a:lnSpc>
              <a:spcBef>
                <a:spcPts val="1200"/>
              </a:spcBef>
              <a:buSzTx/>
              <a:buNone/>
              <a:defRPr sz="2000">
                <a:solidFill>
                  <a:srgbClr val="000000"/>
                </a:solidFill>
              </a:defRPr>
            </a:pPr>
            <a:r>
              <a:t>Massachusetts Small Business Development Center advisors can assist businesses with disaster loan applications.</a:t>
            </a:r>
            <a:endParaRPr>
              <a:solidFill>
                <a:srgbClr val="323130"/>
              </a:solidFill>
            </a:endParaRPr>
          </a:p>
          <a:p>
            <a:pPr marL="0" indent="0" defTabSz="403981">
              <a:lnSpc>
                <a:spcPct val="100000"/>
              </a:lnSpc>
              <a:spcBef>
                <a:spcPts val="1200"/>
              </a:spcBef>
              <a:buSzTx/>
              <a:buNone/>
              <a:defRPr sz="2000">
                <a:solidFill>
                  <a:srgbClr val="000000"/>
                </a:solidFill>
              </a:defRPr>
            </a:pPr>
            <a:r>
              <a:t>If you are not currently a client and would like to speak with a counselor, please reach out to the regional office nearest to you:</a:t>
            </a:r>
          </a:p>
          <a:p>
            <a:pPr marL="0" indent="0" defTabSz="403981">
              <a:lnSpc>
                <a:spcPct val="100000"/>
              </a:lnSpc>
              <a:spcBef>
                <a:spcPts val="1200"/>
              </a:spcBef>
              <a:buSzTx/>
              <a:buNone/>
              <a:defRPr sz="2000">
                <a:solidFill>
                  <a:srgbClr val="000000"/>
                </a:solidFill>
              </a:defRPr>
            </a:pPr>
          </a:p>
          <a:p>
            <a:pPr marL="0" indent="0" defTabSz="403981">
              <a:lnSpc>
                <a:spcPct val="100000"/>
              </a:lnSpc>
              <a:spcBef>
                <a:spcPts val="1200"/>
              </a:spcBef>
              <a:buSzTx/>
              <a:buNone/>
              <a:defRPr sz="2000">
                <a:solidFill>
                  <a:srgbClr val="000000"/>
                </a:solidFill>
              </a:defRPr>
            </a:pPr>
            <a:r>
              <a:rPr sz="1700"/>
              <a:t>Procurement Technical Assistance Center</a:t>
            </a:r>
            <a:br>
              <a:rPr sz="1700"/>
            </a:br>
            <a:r>
              <a:rPr sz="1700"/>
              <a:t>Scibelli Enterprise Center</a:t>
            </a:r>
            <a:br>
              <a:rPr sz="1700"/>
            </a:br>
            <a:r>
              <a:rPr sz="1700"/>
              <a:t>1 Federal Street, Building 1</a:t>
            </a:r>
            <a:br>
              <a:rPr sz="1700"/>
            </a:br>
            <a:r>
              <a:rPr sz="1700"/>
              <a:t>Springfield, MA 01105</a:t>
            </a:r>
            <a:br>
              <a:rPr sz="1700"/>
            </a:br>
            <a:r>
              <a:rPr sz="1700"/>
              <a:t>(</a:t>
            </a:r>
            <a:r>
              <a:rPr sz="1700"/>
              <a:t>413</a:t>
            </a:r>
            <a:r>
              <a:rPr sz="1700"/>
              <a:t>) </a:t>
            </a:r>
            <a:r>
              <a:rPr sz="1700"/>
              <a:t>545-6303 | Fax: </a:t>
            </a:r>
            <a:r>
              <a:rPr sz="1700"/>
              <a:t>(</a:t>
            </a:r>
            <a:r>
              <a:rPr sz="1700"/>
              <a:t>413</a:t>
            </a:r>
            <a:r>
              <a:rPr sz="1700"/>
              <a:t>) </a:t>
            </a:r>
            <a:r>
              <a:rPr sz="1700"/>
              <a:t>737-2312</a:t>
            </a:r>
            <a:br>
              <a:rPr sz="1700"/>
            </a:br>
            <a:r>
              <a:rPr sz="1700">
                <a:solidFill>
                  <a:srgbClr val="323130"/>
                </a:solidFill>
              </a:rPr>
              <a:t> </a:t>
            </a:r>
            <a:r>
              <a:rPr b="1" sz="1700" u="sng">
                <a:solidFill>
                  <a:srgbClr val="0000FF"/>
                </a:solidFill>
                <a:uFill>
                  <a:solidFill>
                    <a:srgbClr val="0000FF"/>
                  </a:solidFill>
                </a:uFill>
                <a:hlinkClick r:id="rId2" invalidUrl="" action="" tgtFrame="" tooltip="" history="1" highlightClick="0" endSnd="0"/>
              </a:rPr>
              <a:t>massptac.org</a:t>
            </a:r>
            <a:br/>
          </a:p>
        </p:txBody>
      </p:sp>
      <p:sp>
        <p:nvSpPr>
          <p:cNvPr id="436"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7"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438"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outheast Regional Office 200 Pocasset Street Fall River, MA 02721 508-673-9783 | Fax: 508-674-1929 www.msbdc.org/semass…"/>
          <p:cNvSpPr txBox="1"/>
          <p:nvPr/>
        </p:nvSpPr>
        <p:spPr>
          <a:xfrm>
            <a:off x="4749800" y="1371600"/>
            <a:ext cx="4314396" cy="329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214883" defTabSz="429768">
              <a:spcBef>
                <a:spcPts val="600"/>
              </a:spcBef>
              <a:defRPr b="1" sz="1700">
                <a:solidFill>
                  <a:srgbClr val="000000"/>
                </a:solidFill>
              </a:defRPr>
            </a:pPr>
            <a:r>
              <a:t>Southeast Regional Office</a:t>
            </a:r>
            <a:br/>
            <a:r>
              <a:rPr b="0"/>
              <a:t>200 Pocasset Street</a:t>
            </a:r>
            <a:br>
              <a:rPr b="0"/>
            </a:br>
            <a:r>
              <a:rPr b="0"/>
              <a:t>Fall River, MA 02721</a:t>
            </a:r>
            <a:br>
              <a:rPr b="0"/>
            </a:br>
            <a:r>
              <a:rPr b="0"/>
              <a:t>(</a:t>
            </a:r>
            <a:r>
              <a:rPr b="0"/>
              <a:t>508</a:t>
            </a:r>
            <a:r>
              <a:rPr b="0"/>
              <a:t>) </a:t>
            </a:r>
            <a:r>
              <a:rPr b="0"/>
              <a:t>673-9783 | Fax: </a:t>
            </a:r>
            <a:r>
              <a:rPr b="0"/>
              <a:t>(</a:t>
            </a:r>
            <a:r>
              <a:rPr b="0"/>
              <a:t>508</a:t>
            </a:r>
            <a:r>
              <a:rPr b="0"/>
              <a:t>) </a:t>
            </a:r>
            <a:r>
              <a:rPr b="0"/>
              <a:t>674-1929</a:t>
            </a:r>
            <a:br>
              <a:rPr b="0"/>
            </a:br>
            <a:r>
              <a:rPr u="sng">
                <a:solidFill>
                  <a:srgbClr val="0000FF"/>
                </a:solidFill>
                <a:uFill>
                  <a:solidFill>
                    <a:srgbClr val="0000FF"/>
                  </a:solidFill>
                </a:uFill>
                <a:hlinkClick r:id="rId2" invalidUrl="" action="" tgtFrame="" tooltip="" history="1" highlightClick="0" endSnd="0"/>
              </a:rPr>
              <a:t>msbdc.org/</a:t>
            </a:r>
            <a:r>
              <a:rPr u="sng">
                <a:solidFill>
                  <a:srgbClr val="0000FF"/>
                </a:solidFill>
                <a:uFill>
                  <a:solidFill>
                    <a:srgbClr val="0000FF"/>
                  </a:solidFill>
                </a:uFill>
                <a:hlinkClick r:id="rId2" invalidUrl="" action="" tgtFrame="" tooltip="" history="1" highlightClick="0" endSnd="0"/>
              </a:rPr>
              <a:t>semass</a:t>
            </a:r>
            <a:endParaRPr u="sng">
              <a:solidFill>
                <a:srgbClr val="0000FF"/>
              </a:solidFill>
              <a:uFill>
                <a:solidFill>
                  <a:srgbClr val="0000FF"/>
                </a:solidFill>
              </a:uFill>
            </a:endParaRPr>
          </a:p>
          <a:p>
            <a:pPr indent="214883" defTabSz="429768">
              <a:spcBef>
                <a:spcPts val="600"/>
              </a:spcBef>
              <a:defRPr b="1" sz="1700">
                <a:solidFill>
                  <a:srgbClr val="323130"/>
                </a:solidFill>
              </a:defRPr>
            </a:pPr>
          </a:p>
          <a:p>
            <a:pPr indent="214883" defTabSz="429768">
              <a:spcBef>
                <a:spcPts val="600"/>
              </a:spcBef>
              <a:defRPr b="1" sz="1700">
                <a:solidFill>
                  <a:srgbClr val="000000"/>
                </a:solidFill>
              </a:defRPr>
            </a:pPr>
            <a:r>
              <a:t>Western Regional Office</a:t>
            </a:r>
            <a:br/>
            <a:r>
              <a:rPr b="0"/>
              <a:t>Scibelli Enterprise Center</a:t>
            </a:r>
            <a:br>
              <a:rPr b="0"/>
            </a:br>
            <a:r>
              <a:rPr b="0"/>
              <a:t>One Federal Street, Building 101</a:t>
            </a:r>
            <a:br>
              <a:rPr b="0"/>
            </a:br>
            <a:r>
              <a:rPr b="0"/>
              <a:t>Springfield, MA 01105-1160</a:t>
            </a:r>
            <a:br>
              <a:rPr b="0"/>
            </a:br>
            <a:r>
              <a:rPr b="0"/>
              <a:t>(</a:t>
            </a:r>
            <a:r>
              <a:rPr b="0"/>
              <a:t>413</a:t>
            </a:r>
            <a:r>
              <a:rPr b="0"/>
              <a:t>) </a:t>
            </a:r>
            <a:r>
              <a:rPr b="0"/>
              <a:t>577-1768 | Fax: </a:t>
            </a:r>
            <a:r>
              <a:rPr b="0"/>
              <a:t>(</a:t>
            </a:r>
            <a:r>
              <a:rPr b="0"/>
              <a:t>413</a:t>
            </a:r>
            <a:r>
              <a:rPr b="0"/>
              <a:t>) </a:t>
            </a:r>
            <a:r>
              <a:rPr b="0"/>
              <a:t>737-2312</a:t>
            </a:r>
            <a:br>
              <a:rPr b="0"/>
            </a:br>
            <a:r>
              <a:rPr u="sng">
                <a:solidFill>
                  <a:srgbClr val="0000FF"/>
                </a:solidFill>
                <a:uFill>
                  <a:solidFill>
                    <a:srgbClr val="0000FF"/>
                  </a:solidFill>
                </a:uFill>
                <a:hlinkClick r:id="rId3" invalidUrl="" action="" tgtFrame="" tooltip="" history="1" highlightClick="0" endSnd="0"/>
              </a:rPr>
              <a:t>msbdc.org/</a:t>
            </a:r>
            <a:r>
              <a:rPr u="sng">
                <a:solidFill>
                  <a:srgbClr val="0000FF"/>
                </a:solidFill>
                <a:uFill>
                  <a:solidFill>
                    <a:srgbClr val="0000FF"/>
                  </a:solidFill>
                </a:uFill>
                <a:hlinkClick r:id="rId3" invalidUrl="" action="" tgtFrame="" tooltip="" history="1" highlightClick="0" endSnd="0"/>
              </a:rPr>
              <a:t>wmass</a:t>
            </a:r>
          </a:p>
        </p:txBody>
      </p:sp>
      <p:sp>
        <p:nvSpPr>
          <p:cNvPr id="441" name="Massachusetts Small Business Development Center"/>
          <p:cNvSpPr txBox="1"/>
          <p:nvPr>
            <p:ph type="title"/>
          </p:nvPr>
        </p:nvSpPr>
        <p:spPr>
          <a:xfrm>
            <a:off x="44251" y="139613"/>
            <a:ext cx="9055498" cy="954350"/>
          </a:xfrm>
          <a:prstGeom prst="rect">
            <a:avLst/>
          </a:prstGeom>
        </p:spPr>
        <p:txBody>
          <a:bodyPr/>
          <a:lstStyle>
            <a:lvl1pPr algn="ctr" defTabSz="379474">
              <a:lnSpc>
                <a:spcPts val="5000"/>
              </a:lnSpc>
              <a:spcBef>
                <a:spcPts val="1200"/>
              </a:spcBef>
              <a:defRPr b="1" sz="2900"/>
            </a:lvl1pPr>
          </a:lstStyle>
          <a:p>
            <a:pPr/>
            <a:r>
              <a:t>Massachusetts Small Business Development Centers</a:t>
            </a:r>
          </a:p>
        </p:txBody>
      </p:sp>
      <p:sp>
        <p:nvSpPr>
          <p:cNvPr id="442" name="Berkshire Regional Office 33 Dunham Mall, Suite 103 Pittsfield, MA 01201 413-499-0933 | Fax: 413-499-3005 www.msbdc.org/berkshire…"/>
          <p:cNvSpPr txBox="1"/>
          <p:nvPr>
            <p:ph type="body" sz="half" idx="1"/>
          </p:nvPr>
        </p:nvSpPr>
        <p:spPr>
          <a:xfrm>
            <a:off x="312638" y="1420845"/>
            <a:ext cx="4314396" cy="4675156"/>
          </a:xfrm>
          <a:prstGeom prst="rect">
            <a:avLst/>
          </a:prstGeom>
        </p:spPr>
        <p:txBody>
          <a:bodyPr/>
          <a:lstStyle/>
          <a:p>
            <a:pPr marL="0" indent="0" defTabSz="352042">
              <a:lnSpc>
                <a:spcPct val="88000"/>
              </a:lnSpc>
              <a:spcBef>
                <a:spcPts val="600"/>
              </a:spcBef>
              <a:buSzTx/>
              <a:buNone/>
              <a:defRPr b="1" sz="1500">
                <a:solidFill>
                  <a:srgbClr val="000000"/>
                </a:solidFill>
              </a:defRPr>
            </a:pPr>
            <a:r>
              <a:t>Berkshire Regional Office</a:t>
            </a:r>
            <a:br/>
            <a:r>
              <a:rPr b="0"/>
              <a:t>33 Dunham Mall, Suite 103</a:t>
            </a:r>
            <a:br>
              <a:rPr b="0"/>
            </a:br>
            <a:r>
              <a:rPr b="0"/>
              <a:t>Pittsfield, MA 01201</a:t>
            </a:r>
            <a:br>
              <a:rPr b="0"/>
            </a:br>
            <a:r>
              <a:rPr b="0"/>
              <a:t>(</a:t>
            </a:r>
            <a:r>
              <a:rPr b="0"/>
              <a:t>413</a:t>
            </a:r>
            <a:r>
              <a:rPr b="0"/>
              <a:t>) </a:t>
            </a:r>
            <a:r>
              <a:rPr b="0"/>
              <a:t>499-0933 | Fax: </a:t>
            </a:r>
            <a:r>
              <a:rPr b="0"/>
              <a:t>(</a:t>
            </a:r>
            <a:r>
              <a:rPr b="0"/>
              <a:t>413</a:t>
            </a:r>
            <a:r>
              <a:rPr b="0"/>
              <a:t>) </a:t>
            </a:r>
            <a:r>
              <a:rPr b="0"/>
              <a:t>499-3005</a:t>
            </a:r>
            <a:br>
              <a:rPr b="0"/>
            </a:br>
            <a:r>
              <a:rPr u="sng">
                <a:solidFill>
                  <a:srgbClr val="0000FF"/>
                </a:solidFill>
                <a:uFill>
                  <a:solidFill>
                    <a:srgbClr val="0000FF"/>
                  </a:solidFill>
                </a:uFill>
                <a:hlinkClick r:id="rId4" invalidUrl="" action="" tgtFrame="" tooltip="" history="1" highlightClick="0" endSnd="0"/>
              </a:rPr>
              <a:t>msbdc.org/</a:t>
            </a:r>
            <a:r>
              <a:rPr u="sng">
                <a:solidFill>
                  <a:srgbClr val="0000FF"/>
                </a:solidFill>
                <a:uFill>
                  <a:solidFill>
                    <a:srgbClr val="0000FF"/>
                  </a:solidFill>
                </a:uFill>
                <a:hlinkClick r:id="rId4" invalidUrl="" action="" tgtFrame="" tooltip="" history="1" highlightClick="0" endSnd="0"/>
              </a:rPr>
              <a:t>berkshire</a:t>
            </a:r>
            <a:endParaRPr u="sng">
              <a:solidFill>
                <a:srgbClr val="0000FF"/>
              </a:solidFill>
              <a:uFill>
                <a:solidFill>
                  <a:srgbClr val="0000FF"/>
                </a:solidFill>
              </a:uFill>
            </a:endParaRPr>
          </a:p>
          <a:p>
            <a:pPr marL="0" indent="0" defTabSz="352042">
              <a:lnSpc>
                <a:spcPct val="88000"/>
              </a:lnSpc>
              <a:spcBef>
                <a:spcPts val="600"/>
              </a:spcBef>
              <a:buSzTx/>
              <a:buNone/>
              <a:defRPr b="1" sz="1500" u="sng">
                <a:solidFill>
                  <a:srgbClr val="0000FF"/>
                </a:solidFill>
                <a:uFill>
                  <a:solidFill>
                    <a:srgbClr val="0000FF"/>
                  </a:solidFill>
                </a:uFill>
              </a:defRPr>
            </a:pPr>
          </a:p>
          <a:p>
            <a:pPr marL="0" indent="0" defTabSz="352042">
              <a:lnSpc>
                <a:spcPct val="88000"/>
              </a:lnSpc>
              <a:spcBef>
                <a:spcPts val="600"/>
              </a:spcBef>
              <a:buSzTx/>
              <a:buNone/>
              <a:defRPr b="1" sz="1500">
                <a:solidFill>
                  <a:srgbClr val="000000"/>
                </a:solidFill>
              </a:defRPr>
            </a:pPr>
            <a:r>
              <a:t>Central Regional Office</a:t>
            </a:r>
            <a:br/>
            <a:r>
              <a:rPr b="0"/>
              <a:t>Clark University</a:t>
            </a:r>
            <a:br>
              <a:rPr b="0"/>
            </a:br>
            <a:r>
              <a:rPr b="0"/>
              <a:t>The Carriage House, 125 Woodland Street</a:t>
            </a:r>
            <a:br>
              <a:rPr b="0"/>
            </a:br>
            <a:r>
              <a:rPr b="0"/>
              <a:t>Worcester, MA 01610</a:t>
            </a:r>
            <a:br>
              <a:rPr b="0"/>
            </a:br>
            <a:r>
              <a:rPr b="0"/>
              <a:t>(</a:t>
            </a:r>
            <a:r>
              <a:rPr b="0"/>
              <a:t>508</a:t>
            </a:r>
            <a:r>
              <a:rPr b="0"/>
              <a:t>) </a:t>
            </a:r>
            <a:r>
              <a:rPr b="0"/>
              <a:t>793-7615 | Fax: </a:t>
            </a:r>
            <a:r>
              <a:rPr b="0"/>
              <a:t>(</a:t>
            </a:r>
            <a:r>
              <a:rPr b="0"/>
              <a:t>508</a:t>
            </a:r>
            <a:r>
              <a:rPr b="0"/>
              <a:t>) </a:t>
            </a:r>
            <a:r>
              <a:rPr b="0"/>
              <a:t>793-8890</a:t>
            </a:r>
            <a:br>
              <a:rPr b="0"/>
            </a:br>
            <a:r>
              <a:rPr u="sng">
                <a:solidFill>
                  <a:srgbClr val="0000FF"/>
                </a:solidFill>
                <a:uFill>
                  <a:solidFill>
                    <a:srgbClr val="0000FF"/>
                  </a:solidFill>
                </a:uFill>
                <a:hlinkClick r:id="rId5" invalidUrl="" action="" tgtFrame="" tooltip="" history="1" highlightClick="0" endSnd="0"/>
              </a:rPr>
              <a:t>clarku.edu/offices/</a:t>
            </a:r>
            <a:r>
              <a:rPr u="sng">
                <a:solidFill>
                  <a:srgbClr val="0000FF"/>
                </a:solidFill>
                <a:uFill>
                  <a:solidFill>
                    <a:srgbClr val="0000FF"/>
                  </a:solidFill>
                </a:uFill>
                <a:hlinkClick r:id="rId5" invalidUrl="" action="" tgtFrame="" tooltip="" history="1" highlightClick="0" endSnd="0"/>
              </a:rPr>
              <a:t>sbdc</a:t>
            </a:r>
            <a:endParaRPr u="sng">
              <a:solidFill>
                <a:srgbClr val="0000FF"/>
              </a:solidFill>
              <a:uFill>
                <a:solidFill>
                  <a:srgbClr val="0000FF"/>
                </a:solidFill>
              </a:uFill>
            </a:endParaRPr>
          </a:p>
          <a:p>
            <a:pPr marL="0" indent="0" defTabSz="352042">
              <a:lnSpc>
                <a:spcPct val="88000"/>
              </a:lnSpc>
              <a:spcBef>
                <a:spcPts val="600"/>
              </a:spcBef>
              <a:buSzTx/>
              <a:buNone/>
              <a:defRPr b="1" sz="1500" u="sng">
                <a:solidFill>
                  <a:srgbClr val="0000FF"/>
                </a:solidFill>
                <a:uFill>
                  <a:solidFill>
                    <a:srgbClr val="0000FF"/>
                  </a:solidFill>
                </a:uFill>
              </a:defRPr>
            </a:pPr>
          </a:p>
          <a:p>
            <a:pPr marL="0" indent="0" defTabSz="352042">
              <a:lnSpc>
                <a:spcPct val="88000"/>
              </a:lnSpc>
              <a:spcBef>
                <a:spcPts val="600"/>
              </a:spcBef>
              <a:buSzTx/>
              <a:buNone/>
              <a:defRPr b="1" sz="1500">
                <a:solidFill>
                  <a:srgbClr val="000000"/>
                </a:solidFill>
              </a:defRPr>
            </a:pPr>
            <a:r>
              <a:t>Northeast Regional Office</a:t>
            </a:r>
            <a:br/>
            <a:r>
              <a:rPr b="0"/>
              <a:t>Salem State University</a:t>
            </a:r>
            <a:br>
              <a:rPr b="0"/>
            </a:br>
            <a:r>
              <a:rPr b="0"/>
              <a:t>121 Loring Avenue, Suite 310</a:t>
            </a:r>
            <a:br>
              <a:rPr b="0"/>
            </a:br>
            <a:r>
              <a:rPr b="0"/>
              <a:t>Salem, MA 01970</a:t>
            </a:r>
            <a:br>
              <a:rPr b="0"/>
            </a:br>
            <a:r>
              <a:rPr b="0"/>
              <a:t>(</a:t>
            </a:r>
            <a:r>
              <a:rPr b="0"/>
              <a:t>978</a:t>
            </a:r>
            <a:r>
              <a:rPr b="0"/>
              <a:t>) </a:t>
            </a:r>
            <a:r>
              <a:rPr b="0"/>
              <a:t>542-6343 | Fax: </a:t>
            </a:r>
            <a:r>
              <a:rPr b="0"/>
              <a:t>(</a:t>
            </a:r>
            <a:r>
              <a:rPr b="0"/>
              <a:t>978</a:t>
            </a:r>
            <a:r>
              <a:rPr b="0"/>
              <a:t>) </a:t>
            </a:r>
            <a:r>
              <a:rPr b="0"/>
              <a:t>542-6345</a:t>
            </a:r>
            <a:br>
              <a:rPr b="0"/>
            </a:br>
            <a:r>
              <a:rPr u="sng">
                <a:solidFill>
                  <a:srgbClr val="0000FF"/>
                </a:solidFill>
                <a:uFill>
                  <a:solidFill>
                    <a:srgbClr val="0000FF"/>
                  </a:solidFill>
                </a:uFill>
                <a:hlinkClick r:id="rId6" invalidUrl="" action="" tgtFrame="" tooltip="" history="1" highlightClick="0" endSnd="0"/>
              </a:rPr>
              <a:t>salemstate.edu/</a:t>
            </a:r>
            <a:r>
              <a:rPr u="sng">
                <a:solidFill>
                  <a:srgbClr val="0000FF"/>
                </a:solidFill>
                <a:uFill>
                  <a:solidFill>
                    <a:srgbClr val="0000FF"/>
                  </a:solidFill>
                </a:uFill>
                <a:hlinkClick r:id="rId6" invalidUrl="" action="" tgtFrame="" tooltip="" history="1" highlightClick="0" endSnd="0"/>
              </a:rPr>
              <a:t>sbdc</a:t>
            </a:r>
          </a:p>
        </p:txBody>
      </p:sp>
      <p:sp>
        <p:nvSpPr>
          <p:cNvPr id="443"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44" name="Object 5" descr="Object 5"/>
          <p:cNvPicPr>
            <a:picLocks noChangeAspect="1"/>
          </p:cNvPicPr>
          <p:nvPr/>
        </p:nvPicPr>
        <p:blipFill>
          <a:blip r:embed="rId7">
            <a:extLst/>
          </a:blip>
          <a:stretch>
            <a:fillRect/>
          </a:stretch>
        </p:blipFill>
        <p:spPr>
          <a:xfrm>
            <a:off x="6096000" y="6357992"/>
            <a:ext cx="2209800" cy="347609"/>
          </a:xfrm>
          <a:prstGeom prst="rect">
            <a:avLst/>
          </a:prstGeom>
          <a:ln w="12700">
            <a:miter lim="400000"/>
          </a:ln>
        </p:spPr>
      </p:pic>
      <p:pic>
        <p:nvPicPr>
          <p:cNvPr id="445" name="Picture 4" descr="Picture 4"/>
          <p:cNvPicPr>
            <a:picLocks noChangeAspect="1"/>
          </p:cNvPicPr>
          <p:nvPr/>
        </p:nvPicPr>
        <p:blipFill>
          <a:blip r:embed="rId8">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BA FAQ’s"/>
          <p:cNvSpPr txBox="1"/>
          <p:nvPr>
            <p:ph type="title"/>
          </p:nvPr>
        </p:nvSpPr>
        <p:spPr>
          <a:xfrm>
            <a:off x="9283" y="139613"/>
            <a:ext cx="9125434" cy="954350"/>
          </a:xfrm>
          <a:prstGeom prst="rect">
            <a:avLst/>
          </a:prstGeom>
        </p:spPr>
        <p:txBody>
          <a:bodyPr/>
          <a:lstStyle>
            <a:lvl1pPr algn="ctr">
              <a:defRPr sz="4000"/>
            </a:lvl1pPr>
          </a:lstStyle>
          <a:p>
            <a:pPr/>
            <a:r>
              <a:t>SBA FAQ’s</a:t>
            </a:r>
          </a:p>
        </p:txBody>
      </p:sp>
      <p:sp>
        <p:nvSpPr>
          <p:cNvPr id="448" name="If I am applying or already received an Economic Injury Disaster Loan, is my small business eligible to participate in the Paycheck Protection Program?…"/>
          <p:cNvSpPr txBox="1"/>
          <p:nvPr>
            <p:ph type="body" idx="1"/>
          </p:nvPr>
        </p:nvSpPr>
        <p:spPr>
          <a:xfrm>
            <a:off x="457200" y="1326036"/>
            <a:ext cx="8229600" cy="4998564"/>
          </a:xfrm>
          <a:prstGeom prst="rect">
            <a:avLst/>
          </a:prstGeom>
        </p:spPr>
        <p:txBody>
          <a:bodyPr/>
          <a:lstStyle/>
          <a:p>
            <a:pPr marL="415636" indent="-415636" defTabSz="448055">
              <a:lnSpc>
                <a:spcPct val="100000"/>
              </a:lnSpc>
              <a:spcBef>
                <a:spcPts val="1200"/>
              </a:spcBef>
              <a:buChar char="✦"/>
              <a:defRPr b="1" sz="2000">
                <a:solidFill>
                  <a:srgbClr val="000000"/>
                </a:solidFill>
              </a:defRPr>
            </a:pPr>
            <a:r>
              <a:t>If I am applying or already received an Economic Injury Disaster Loan, is my small business eligible to participate in the Paycheck Protection Program(PPP)? </a:t>
            </a:r>
          </a:p>
          <a:p>
            <a:pPr marL="20781" indent="-20781" defTabSz="448055">
              <a:lnSpc>
                <a:spcPct val="100000"/>
              </a:lnSpc>
              <a:spcBef>
                <a:spcPts val="1200"/>
              </a:spcBef>
              <a:buChar char="✦"/>
              <a:defRPr sz="100">
                <a:solidFill>
                  <a:srgbClr val="323130"/>
                </a:solidFill>
              </a:defRPr>
            </a:pPr>
          </a:p>
          <a:p>
            <a:pPr lvl="1" marL="1071591" indent="-394854" defTabSz="448055">
              <a:lnSpc>
                <a:spcPct val="100000"/>
              </a:lnSpc>
              <a:spcBef>
                <a:spcPts val="1200"/>
              </a:spcBef>
              <a:buChar char="-"/>
              <a:defRPr sz="1900">
                <a:solidFill>
                  <a:srgbClr val="000000"/>
                </a:solidFill>
              </a:defRPr>
            </a:pPr>
            <a:r>
              <a:t>Borrowers can apply for </a:t>
            </a:r>
            <a:r>
              <a:rPr b="1"/>
              <a:t>BOTH</a:t>
            </a:r>
            <a:r>
              <a:t> an Economic Injury Disaster Loan and the Paycheck Protection Program loan.</a:t>
            </a:r>
          </a:p>
          <a:p>
            <a:pPr lvl="1" marL="0" indent="676736" defTabSz="448055">
              <a:lnSpc>
                <a:spcPct val="100000"/>
              </a:lnSpc>
              <a:spcBef>
                <a:spcPts val="1200"/>
              </a:spcBef>
              <a:buSzTx/>
              <a:buNone/>
              <a:defRPr sz="1900">
                <a:solidFill>
                  <a:srgbClr val="000000"/>
                </a:solidFill>
              </a:defRPr>
            </a:pPr>
            <a:r>
              <a:t>However, the Paycheck Protection Program loan funds and the Economic Injury Disaster Loan funds cannot be used for the same purpose.   </a:t>
            </a:r>
            <a:endParaRPr>
              <a:solidFill>
                <a:srgbClr val="323130"/>
              </a:solidFill>
            </a:endParaRPr>
          </a:p>
          <a:p>
            <a:pPr lvl="1" marL="1071591" indent="-394854" defTabSz="448055">
              <a:lnSpc>
                <a:spcPct val="100000"/>
              </a:lnSpc>
              <a:spcBef>
                <a:spcPts val="1200"/>
              </a:spcBef>
              <a:buChar char="-"/>
              <a:defRPr sz="1900">
                <a:solidFill>
                  <a:srgbClr val="000000"/>
                </a:solidFill>
              </a:defRPr>
            </a:pPr>
            <a:r>
              <a:t>The Paycheck Protection Program loan must be used for payroll (minimum of 75% of the funds received) for it to be eligible for a forgivable loan and the remaining 25% can be used for different purposes (mortgage interest, rent, utilities, other services).   </a:t>
            </a:r>
            <a:endParaRPr>
              <a:solidFill>
                <a:srgbClr val="323130"/>
              </a:solidFill>
            </a:endParaRPr>
          </a:p>
          <a:p>
            <a:pPr lvl="1" marL="1071591" indent="-394854" defTabSz="448055">
              <a:lnSpc>
                <a:spcPct val="100000"/>
              </a:lnSpc>
              <a:spcBef>
                <a:spcPts val="1200"/>
              </a:spcBef>
              <a:buChar char="-"/>
              <a:defRPr sz="1900">
                <a:solidFill>
                  <a:srgbClr val="000000"/>
                </a:solidFill>
              </a:defRPr>
            </a:pPr>
            <a:r>
              <a:t>Borrowers who accept both loan funds should document the uses of the funds appropriately. </a:t>
            </a:r>
            <a:r>
              <a:rPr sz="2000"/>
              <a:t> </a:t>
            </a:r>
          </a:p>
        </p:txBody>
      </p:sp>
      <p:sp>
        <p:nvSpPr>
          <p:cNvPr id="449"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0"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451"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Reopening: When can my business reopen?"/>
          <p:cNvSpPr txBox="1"/>
          <p:nvPr>
            <p:ph type="title"/>
          </p:nvPr>
        </p:nvSpPr>
        <p:spPr>
          <a:xfrm>
            <a:off x="457200" y="139613"/>
            <a:ext cx="8229600" cy="954350"/>
          </a:xfrm>
          <a:prstGeom prst="rect">
            <a:avLst/>
          </a:prstGeom>
        </p:spPr>
        <p:txBody>
          <a:bodyPr/>
          <a:lstStyle>
            <a:lvl1pPr defTabSz="402336">
              <a:defRPr b="1" sz="3168"/>
            </a:lvl1pPr>
          </a:lstStyle>
          <a:p>
            <a:pPr/>
            <a:r>
              <a:t>Reopening: When can my business reopen?</a:t>
            </a:r>
          </a:p>
        </p:txBody>
      </p:sp>
      <p:sp>
        <p:nvSpPr>
          <p:cNvPr id="235" name="Detailed industry reopening plan…"/>
          <p:cNvSpPr txBox="1"/>
          <p:nvPr>
            <p:ph type="body" idx="1"/>
          </p:nvPr>
        </p:nvSpPr>
        <p:spPr>
          <a:xfrm>
            <a:off x="457200" y="1255734"/>
            <a:ext cx="8229600" cy="4525965"/>
          </a:xfrm>
          <a:prstGeom prst="rect">
            <a:avLst/>
          </a:prstGeom>
        </p:spPr>
        <p:txBody>
          <a:bodyPr/>
          <a:lstStyle/>
          <a:p>
            <a:pPr marL="0" indent="0" defTabSz="342900">
              <a:lnSpc>
                <a:spcPts val="5200"/>
              </a:lnSpc>
              <a:spcBef>
                <a:spcPts val="900"/>
              </a:spcBef>
              <a:buClrTx/>
              <a:buSzTx/>
              <a:buFontTx/>
              <a:buNone/>
              <a:defRPr b="1" sz="1950">
                <a:solidFill>
                  <a:srgbClr val="141414"/>
                </a:solidFill>
              </a:defRPr>
            </a:pPr>
            <a:r>
              <a:t>Detailed industry reopening plan</a:t>
            </a:r>
          </a:p>
          <a:p>
            <a:pPr marL="0" indent="0" defTabSz="342900">
              <a:lnSpc>
                <a:spcPts val="3200"/>
              </a:lnSpc>
              <a:spcBef>
                <a:spcPts val="1500"/>
              </a:spcBef>
              <a:buClrTx/>
              <a:buSzTx/>
              <a:buFontTx/>
              <a:buNone/>
              <a:defRPr sz="1800">
                <a:solidFill>
                  <a:srgbClr val="000000"/>
                </a:solidFill>
              </a:defRPr>
            </a:pPr>
            <a:r>
              <a:t>The following detailed commentary is related to the Executive Order signed by Governor Baker on May 18, 2020. This document is intended to provide additional information on businesses and activities summarized in the Reopening Massachusetts report.  This is not an exhaustive list of all possible businesses that can open in each phase; it may be updated from time to time.</a:t>
            </a:r>
          </a:p>
          <a:p>
            <a:pPr marL="0" indent="0" defTabSz="342900">
              <a:lnSpc>
                <a:spcPts val="3200"/>
              </a:lnSpc>
              <a:spcBef>
                <a:spcPts val="0"/>
              </a:spcBef>
              <a:buClrTx/>
              <a:buSzTx/>
              <a:buFontTx/>
              <a:buNone/>
              <a:defRPr sz="1800">
                <a:solidFill>
                  <a:srgbClr val="000000"/>
                </a:solidFill>
              </a:defRPr>
            </a:pPr>
            <a:r>
              <a:t>Unless otherwise stated, businesses expected to be allowed to open in future phases will be subject to certain limitations and guidelines that will be provided at a later date.  All businesses are required to follow Mandatory Workplace Safety Standards and Sector specific safety protocols and best practices.  All of this information is subject to revision based on the latest public health data.</a:t>
            </a:r>
          </a:p>
          <a:p>
            <a:pPr marL="0" indent="0" defTabSz="342900">
              <a:lnSpc>
                <a:spcPts val="3900"/>
              </a:lnSpc>
              <a:spcBef>
                <a:spcPts val="0"/>
              </a:spcBef>
              <a:buClrTx/>
              <a:buSzTx/>
              <a:buFontTx/>
              <a:buNone/>
              <a:defRPr b="1" sz="1800" u="sng">
                <a:solidFill>
                  <a:srgbClr val="0000EE"/>
                </a:solidFill>
              </a:defRPr>
            </a:pPr>
          </a:p>
          <a:p>
            <a:pPr marL="0" indent="0" defTabSz="342900">
              <a:lnSpc>
                <a:spcPts val="3900"/>
              </a:lnSpc>
              <a:spcBef>
                <a:spcPts val="0"/>
              </a:spcBef>
              <a:buClrTx/>
              <a:buSzTx/>
              <a:buFontTx/>
              <a:buNone/>
              <a:defRPr b="1" sz="1800" u="sng">
                <a:solidFill>
                  <a:srgbClr val="0000EE"/>
                </a:solidFill>
              </a:defRPr>
            </a:pPr>
            <a:r>
              <a:rPr>
                <a:solidFill>
                  <a:srgbClr val="0000FF"/>
                </a:solidFill>
                <a:uFill>
                  <a:solidFill>
                    <a:srgbClr val="0000FF"/>
                  </a:solidFill>
                </a:uFill>
                <a:hlinkClick r:id="rId2" invalidUrl="" action="" tgtFrame="" tooltip="" history="1" highlightClick="0" endSnd="0"/>
              </a:rPr>
              <a:t>https://www.mass.gov/info-details/reopening-when-can-my-business-reopen</a:t>
            </a:r>
          </a:p>
        </p:txBody>
      </p:sp>
      <p:sp>
        <p:nvSpPr>
          <p:cNvPr id="236" name="Slide Number"/>
          <p:cNvSpPr txBox="1"/>
          <p:nvPr>
            <p:ph type="sldNum" sz="quarter" idx="2"/>
          </p:nvPr>
        </p:nvSpPr>
        <p:spPr>
          <a:xfrm>
            <a:off x="8559800" y="6470713"/>
            <a:ext cx="127001"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SBA FAQ’s"/>
          <p:cNvSpPr txBox="1"/>
          <p:nvPr>
            <p:ph type="title"/>
          </p:nvPr>
        </p:nvSpPr>
        <p:spPr>
          <a:xfrm>
            <a:off x="269761" y="139613"/>
            <a:ext cx="8604478" cy="954350"/>
          </a:xfrm>
          <a:prstGeom prst="rect">
            <a:avLst/>
          </a:prstGeom>
        </p:spPr>
        <p:txBody>
          <a:bodyPr/>
          <a:lstStyle>
            <a:lvl1pPr algn="ctr">
              <a:defRPr sz="4000"/>
            </a:lvl1pPr>
          </a:lstStyle>
          <a:p>
            <a:pPr/>
            <a:r>
              <a:t>SBA FAQ’s</a:t>
            </a:r>
          </a:p>
        </p:txBody>
      </p:sp>
      <p:sp>
        <p:nvSpPr>
          <p:cNvPr id="454" name="If your Economic Injury Disaster Loan was used for payroll costs, your Paycheck Protection Program loan must be used to refinance your Economic Injury Disaster Loan.…"/>
          <p:cNvSpPr txBox="1"/>
          <p:nvPr>
            <p:ph type="body" idx="1"/>
          </p:nvPr>
        </p:nvSpPr>
        <p:spPr>
          <a:xfrm>
            <a:off x="246430" y="1414518"/>
            <a:ext cx="8587163" cy="4910082"/>
          </a:xfrm>
          <a:prstGeom prst="rect">
            <a:avLst/>
          </a:prstGeom>
        </p:spPr>
        <p:txBody>
          <a:bodyPr lIns="0" tIns="0" rIns="0" bIns="0"/>
          <a:lstStyle/>
          <a:p>
            <a:pPr marL="408004" indent="0" defTabSz="408004">
              <a:lnSpc>
                <a:spcPct val="100000"/>
              </a:lnSpc>
              <a:spcBef>
                <a:spcPts val="1200"/>
              </a:spcBef>
              <a:buClr>
                <a:srgbClr val="009193"/>
              </a:buClr>
              <a:buChar char="✦"/>
              <a:defRPr sz="1800">
                <a:solidFill>
                  <a:srgbClr val="000000"/>
                </a:solidFill>
              </a:defRPr>
            </a:pPr>
            <a:r>
              <a:t>If your Economic Injury Disaster Loan was used for payroll costs, your Paycheck Protection Program(PPP) loan must be used to refinance your Economic Injury Disaster Loan.  </a:t>
            </a:r>
          </a:p>
          <a:p>
            <a:pPr marL="408004" indent="0" defTabSz="408004">
              <a:lnSpc>
                <a:spcPct val="100000"/>
              </a:lnSpc>
              <a:spcBef>
                <a:spcPts val="1200"/>
              </a:spcBef>
              <a:buClr>
                <a:srgbClr val="009193"/>
              </a:buClr>
              <a:buChar char="✦"/>
              <a:defRPr sz="1800">
                <a:solidFill>
                  <a:srgbClr val="000000"/>
                </a:solidFill>
              </a:defRPr>
            </a:pPr>
            <a:r>
              <a:t>Any advance up to $10,000 on the Economic Injury Disaster Loan will be deducted from the loan forgiveness amount of the Paycheck Protection Program loan. </a:t>
            </a:r>
            <a:endParaRPr>
              <a:solidFill>
                <a:srgbClr val="323130"/>
              </a:solidFill>
            </a:endParaRPr>
          </a:p>
          <a:p>
            <a:pPr lvl="3" marL="1486694" indent="-169068" defTabSz="408004">
              <a:lnSpc>
                <a:spcPct val="100000"/>
              </a:lnSpc>
              <a:spcBef>
                <a:spcPts val="1200"/>
              </a:spcBef>
              <a:buClr>
                <a:srgbClr val="009193"/>
              </a:buClr>
              <a:buChar char="-"/>
              <a:defRPr sz="1500">
                <a:solidFill>
                  <a:srgbClr val="000000"/>
                </a:solidFill>
              </a:defRPr>
            </a:pPr>
            <a:r>
              <a:t>For example, a borrower may obtain a loan from the Paycheck Protection Program and use those funds to pay for 8 weeks of payroll or employee retention. They may wish to then dedicate their entire EIDL funds towards working capital, notes payable and accounts payable that do not duplicate the funds provided through the Paycheck Protection Program. If the EIDL loan was used for payroll expenses, the borrower must refinance the EIDL loan with the PPP loan which carries a lower interest rate as well as a shorter maturity period.  </a:t>
            </a:r>
            <a:endParaRPr sz="1700"/>
          </a:p>
          <a:p>
            <a:pPr marL="408004" indent="0" defTabSz="408004">
              <a:lnSpc>
                <a:spcPct val="100000"/>
              </a:lnSpc>
              <a:spcBef>
                <a:spcPts val="1200"/>
              </a:spcBef>
              <a:buClr>
                <a:srgbClr val="009193"/>
              </a:buClr>
              <a:buChar char="✦"/>
              <a:defRPr sz="1800">
                <a:solidFill>
                  <a:srgbClr val="000000"/>
                </a:solidFill>
              </a:defRPr>
            </a:pPr>
            <a:r>
              <a:t>If you are applying for both, you can accept PPP first – then decide whether or not to close on your EIDL approved loan.</a:t>
            </a:r>
          </a:p>
        </p:txBody>
      </p:sp>
      <p:sp>
        <p:nvSpPr>
          <p:cNvPr id="455"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6"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457"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SBA FAQ’s"/>
          <p:cNvSpPr txBox="1"/>
          <p:nvPr>
            <p:ph type="title"/>
          </p:nvPr>
        </p:nvSpPr>
        <p:spPr>
          <a:xfrm>
            <a:off x="50800" y="136376"/>
            <a:ext cx="9042401" cy="954350"/>
          </a:xfrm>
          <a:prstGeom prst="rect">
            <a:avLst/>
          </a:prstGeom>
        </p:spPr>
        <p:txBody>
          <a:bodyPr/>
          <a:lstStyle>
            <a:lvl1pPr algn="ctr">
              <a:defRPr sz="4000"/>
            </a:lvl1pPr>
          </a:lstStyle>
          <a:p>
            <a:pPr/>
            <a:r>
              <a:t>SBA FAQ’s</a:t>
            </a:r>
          </a:p>
        </p:txBody>
      </p:sp>
      <p:sp>
        <p:nvSpPr>
          <p:cNvPr id="460" name="The application period for PPP loans runs through June 30, 2020, but the EIDL application period runs through December 2020.…"/>
          <p:cNvSpPr txBox="1"/>
          <p:nvPr>
            <p:ph type="body" idx="1"/>
          </p:nvPr>
        </p:nvSpPr>
        <p:spPr>
          <a:xfrm>
            <a:off x="457200" y="1317600"/>
            <a:ext cx="8229600" cy="4877199"/>
          </a:xfrm>
          <a:prstGeom prst="rect">
            <a:avLst/>
          </a:prstGeom>
        </p:spPr>
        <p:txBody>
          <a:bodyPr/>
          <a:lstStyle/>
          <a:p>
            <a:pPr marL="0" indent="0" defTabSz="439093">
              <a:lnSpc>
                <a:spcPct val="100000"/>
              </a:lnSpc>
              <a:spcBef>
                <a:spcPts val="1100"/>
              </a:spcBef>
              <a:buClr>
                <a:srgbClr val="009193"/>
              </a:buClr>
              <a:buChar char="✦"/>
              <a:defRPr sz="1960">
                <a:solidFill>
                  <a:srgbClr val="000000"/>
                </a:solidFill>
              </a:defRPr>
            </a:pPr>
            <a:r>
              <a:t> </a:t>
            </a:r>
            <a:r>
              <a:rPr sz="1862"/>
              <a:t>The application period for PPP loans runs through June 30, 2020, but the EIDL application period runs through December 2020.  </a:t>
            </a:r>
            <a:endParaRPr sz="1862"/>
          </a:p>
          <a:p>
            <a:pPr marL="0" indent="0" defTabSz="439093">
              <a:lnSpc>
                <a:spcPct val="100000"/>
              </a:lnSpc>
              <a:spcBef>
                <a:spcPts val="1100"/>
              </a:spcBef>
              <a:buClr>
                <a:srgbClr val="009193"/>
              </a:buClr>
              <a:buChar char="✦"/>
              <a:defRPr sz="1862">
                <a:solidFill>
                  <a:srgbClr val="000000"/>
                </a:solidFill>
              </a:defRPr>
            </a:pPr>
            <a:endParaRPr>
              <a:solidFill>
                <a:srgbClr val="323130"/>
              </a:solidFill>
            </a:endParaRPr>
          </a:p>
          <a:p>
            <a:pPr marL="0" indent="0" defTabSz="439093">
              <a:lnSpc>
                <a:spcPct val="100000"/>
              </a:lnSpc>
              <a:spcBef>
                <a:spcPts val="1100"/>
              </a:spcBef>
              <a:buClr>
                <a:srgbClr val="009193"/>
              </a:buClr>
              <a:buChar char="✦"/>
              <a:defRPr sz="1862">
                <a:solidFill>
                  <a:srgbClr val="000000"/>
                </a:solidFill>
              </a:defRPr>
            </a:pPr>
            <a:r>
              <a:rPr>
                <a:solidFill>
                  <a:srgbClr val="323130"/>
                </a:solidFill>
              </a:rPr>
              <a:t> </a:t>
            </a:r>
            <a:r>
              <a:t>If you did not apply through the streamlined process, SBA requests that you visit </a:t>
            </a:r>
            <a:r>
              <a:rPr b="1" u="sng">
                <a:solidFill>
                  <a:srgbClr val="0000FF"/>
                </a:solidFill>
                <a:uFill>
                  <a:solidFill>
                    <a:srgbClr val="0000FF"/>
                  </a:solidFill>
                </a:uFill>
                <a:hlinkClick r:id="rId2" invalidUrl="" action="" tgtFrame="" tooltip="" history="1" highlightClick="0" endSnd="0"/>
              </a:rPr>
              <a:t>https://covid19relief.sba.gov/#/</a:t>
            </a:r>
            <a:r>
              <a:t> and reapply with the secure streamlined process. You will not lose your place in queue with your original EIDL loan application.</a:t>
            </a:r>
          </a:p>
          <a:p>
            <a:pPr marL="0" indent="0" defTabSz="439093">
              <a:lnSpc>
                <a:spcPct val="100000"/>
              </a:lnSpc>
              <a:spcBef>
                <a:spcPts val="1100"/>
              </a:spcBef>
              <a:buClr>
                <a:srgbClr val="009193"/>
              </a:buClr>
              <a:buChar char="✦"/>
              <a:defRPr sz="1862">
                <a:solidFill>
                  <a:srgbClr val="000000"/>
                </a:solidFill>
              </a:defRPr>
            </a:pPr>
            <a:endParaRPr>
              <a:solidFill>
                <a:srgbClr val="323130"/>
              </a:solidFill>
            </a:endParaRPr>
          </a:p>
          <a:p>
            <a:pPr marL="0" indent="0" defTabSz="439093">
              <a:lnSpc>
                <a:spcPct val="100000"/>
              </a:lnSpc>
              <a:spcBef>
                <a:spcPts val="1100"/>
              </a:spcBef>
              <a:buClr>
                <a:srgbClr val="009193"/>
              </a:buClr>
              <a:buChar char="✦"/>
              <a:defRPr sz="1862">
                <a:solidFill>
                  <a:srgbClr val="000000"/>
                </a:solidFill>
              </a:defRPr>
            </a:pPr>
            <a:r>
              <a:t> EIDL loans will not require a personal guarantee for loans under $200,000.</a:t>
            </a:r>
          </a:p>
          <a:p>
            <a:pPr marL="0" indent="0" defTabSz="439093">
              <a:lnSpc>
                <a:spcPct val="100000"/>
              </a:lnSpc>
              <a:spcBef>
                <a:spcPts val="1100"/>
              </a:spcBef>
              <a:buClr>
                <a:srgbClr val="009193"/>
              </a:buClr>
              <a:buChar char="✦"/>
              <a:defRPr sz="1862">
                <a:solidFill>
                  <a:srgbClr val="000000"/>
                </a:solidFill>
              </a:defRPr>
            </a:pPr>
            <a:endParaRPr>
              <a:solidFill>
                <a:srgbClr val="323130"/>
              </a:solidFill>
            </a:endParaRPr>
          </a:p>
          <a:p>
            <a:pPr marL="0" indent="0" defTabSz="439093">
              <a:lnSpc>
                <a:spcPct val="100000"/>
              </a:lnSpc>
              <a:spcBef>
                <a:spcPts val="1100"/>
              </a:spcBef>
              <a:buClr>
                <a:srgbClr val="009193"/>
              </a:buClr>
              <a:buChar char="✦"/>
              <a:defRPr sz="1862">
                <a:solidFill>
                  <a:srgbClr val="000000"/>
                </a:solidFill>
              </a:defRPr>
            </a:pPr>
            <a:r>
              <a:t> EIDL loans will not require real estate collateral for loans under $500,000. SBA will be looking at the best available lien priority on all business assets.</a:t>
            </a:r>
          </a:p>
        </p:txBody>
      </p:sp>
      <p:sp>
        <p:nvSpPr>
          <p:cNvPr id="461"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2"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463"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PPP Guidance for Employees Refusing to Return to Work"/>
          <p:cNvSpPr txBox="1"/>
          <p:nvPr>
            <p:ph type="title"/>
          </p:nvPr>
        </p:nvSpPr>
        <p:spPr>
          <a:xfrm>
            <a:off x="457200" y="139613"/>
            <a:ext cx="8475762" cy="954350"/>
          </a:xfrm>
          <a:prstGeom prst="rect">
            <a:avLst/>
          </a:prstGeom>
        </p:spPr>
        <p:txBody>
          <a:bodyPr/>
          <a:lstStyle>
            <a:lvl1pPr algn="ctr" defTabSz="397763">
              <a:defRPr b="1" sz="3132"/>
            </a:lvl1pPr>
          </a:lstStyle>
          <a:p>
            <a:pPr/>
            <a:r>
              <a:t>PPP Guidance for Employees Refusing to Return to Work</a:t>
            </a:r>
          </a:p>
        </p:txBody>
      </p:sp>
      <p:sp>
        <p:nvSpPr>
          <p:cNvPr id="466" name="The Small Business Administration (SBA) recently issued new guidance regarding the Payment Protection Program (PPP), established to offset the economic effects of the coronavirus pandemic. Small businesses can request loans from the PPP to help cover payroll costs. This new guidance from the SBA concerns employees who refuse to return to work after a business reopens.…"/>
          <p:cNvSpPr txBox="1"/>
          <p:nvPr>
            <p:ph type="body" idx="1"/>
          </p:nvPr>
        </p:nvSpPr>
        <p:spPr>
          <a:xfrm>
            <a:off x="-19943" y="1315431"/>
            <a:ext cx="8706743" cy="4789907"/>
          </a:xfrm>
          <a:prstGeom prst="rect">
            <a:avLst/>
          </a:prstGeom>
        </p:spPr>
        <p:txBody>
          <a:bodyPr anchor="ctr"/>
          <a:lstStyle/>
          <a:p>
            <a:pPr marL="473201" indent="0" defTabSz="315468">
              <a:lnSpc>
                <a:spcPct val="100000"/>
              </a:lnSpc>
              <a:spcBef>
                <a:spcPts val="400"/>
              </a:spcBef>
              <a:buClrTx/>
              <a:buSzTx/>
              <a:buFontTx/>
              <a:buNone/>
              <a:defRPr b="1" cap="all" sz="1656">
                <a:solidFill>
                  <a:srgbClr val="DF5A5F"/>
                </a:solidFill>
                <a:uFill>
                  <a:solidFill>
                    <a:srgbClr val="DF5A5F"/>
                  </a:solidFill>
                </a:uFill>
              </a:defRPr>
            </a:pPr>
            <a:r>
              <a:rPr cap="none">
                <a:solidFill>
                  <a:srgbClr val="000000"/>
                </a:solidFill>
                <a:uFill>
                  <a:solidFill>
                    <a:srgbClr val="000000"/>
                  </a:solidFill>
                </a:uFill>
              </a:rPr>
              <a:t>The Small Business Administration (SBA) recently issued new guidance regarding the Payment Protection Program (PPP), established to offset the economic effects of the coronavirus pandemic.</a:t>
            </a:r>
            <a:r>
              <a:rPr b="0" cap="none">
                <a:solidFill>
                  <a:srgbClr val="000000"/>
                </a:solidFill>
                <a:uFill>
                  <a:solidFill>
                    <a:srgbClr val="000000"/>
                  </a:solidFill>
                </a:uFill>
              </a:rPr>
              <a:t> Small businesses can request loans from the PPP to help cover payroll costs. This new guidance from the SBA concerns employees who refuse to return to work after a business reopens.</a:t>
            </a:r>
            <a:endParaRPr b="0" cap="none">
              <a:solidFill>
                <a:srgbClr val="000000"/>
              </a:solidFill>
              <a:uFill>
                <a:solidFill>
                  <a:srgbClr val="000000"/>
                </a:solidFill>
              </a:uFill>
            </a:endParaRPr>
          </a:p>
          <a:p>
            <a:pPr marL="473201" indent="0" defTabSz="315468">
              <a:lnSpc>
                <a:spcPct val="100000"/>
              </a:lnSpc>
              <a:spcBef>
                <a:spcPts val="400"/>
              </a:spcBef>
              <a:buClrTx/>
              <a:buSzTx/>
              <a:buFontTx/>
              <a:buNone/>
              <a:defRPr b="1" cap="all" sz="1656">
                <a:solidFill>
                  <a:srgbClr val="DF5A5F"/>
                </a:solidFill>
                <a:uFill>
                  <a:solidFill>
                    <a:srgbClr val="DF5A5F"/>
                  </a:solidFill>
                </a:uFill>
              </a:defRPr>
            </a:pPr>
            <a:endParaRPr b="0" cap="none">
              <a:solidFill>
                <a:srgbClr val="000000"/>
              </a:solidFill>
              <a:uFill>
                <a:solidFill>
                  <a:srgbClr val="000000"/>
                </a:solidFill>
              </a:uFill>
            </a:endParaRPr>
          </a:p>
          <a:p>
            <a:pPr marL="473201" indent="0" defTabSz="315468">
              <a:lnSpc>
                <a:spcPct val="100000"/>
              </a:lnSpc>
              <a:spcBef>
                <a:spcPts val="400"/>
              </a:spcBef>
              <a:buClrTx/>
              <a:buSzTx/>
              <a:buFontTx/>
              <a:buNone/>
              <a:defRPr b="1" cap="all" sz="1656">
                <a:solidFill>
                  <a:srgbClr val="DF5A5F"/>
                </a:solidFill>
                <a:uFill>
                  <a:solidFill>
                    <a:srgbClr val="DF5A5F"/>
                  </a:solidFill>
                </a:uFill>
              </a:defRPr>
            </a:pPr>
            <a:r>
              <a:rPr cap="none"/>
              <a:t>Background</a:t>
            </a:r>
            <a:endParaRPr cap="none"/>
          </a:p>
          <a:p>
            <a:pPr marL="473201" indent="0" defTabSz="315468">
              <a:lnSpc>
                <a:spcPct val="100000"/>
              </a:lnSpc>
              <a:spcBef>
                <a:spcPts val="100"/>
              </a:spcBef>
              <a:buClrTx/>
              <a:buSzTx/>
              <a:buFontTx/>
              <a:buNone/>
              <a:defRPr b="1" cap="all" sz="1656">
                <a:solidFill>
                  <a:srgbClr val="DF5A5F"/>
                </a:solidFill>
                <a:uFill>
                  <a:solidFill>
                    <a:srgbClr val="DF5A5F"/>
                  </a:solidFill>
                </a:uFill>
              </a:defRPr>
            </a:pPr>
            <a:r>
              <a:rPr b="0" cap="none">
                <a:solidFill>
                  <a:srgbClr val="000000"/>
                </a:solidFill>
                <a:uFill>
                  <a:solidFill>
                    <a:srgbClr val="000000"/>
                  </a:solidFill>
                </a:uFill>
              </a:rPr>
              <a:t>Small businesses can request loans from the PPP to be used as wages for employees, up to 2.5 times the average monthly payroll. Using the funds this way makes the loan entirely forgivable. The catch is that the business must rehire the same number of full-time employees that it used to calculate the PPP loan amount. </a:t>
            </a:r>
            <a:endParaRPr b="0" cap="none">
              <a:solidFill>
                <a:srgbClr val="000000"/>
              </a:solidFill>
              <a:uFill>
                <a:solidFill>
                  <a:srgbClr val="000000"/>
                </a:solidFill>
              </a:uFill>
            </a:endParaRPr>
          </a:p>
          <a:p>
            <a:pPr marL="473201" indent="0" defTabSz="315468">
              <a:lnSpc>
                <a:spcPct val="100000"/>
              </a:lnSpc>
              <a:spcBef>
                <a:spcPts val="400"/>
              </a:spcBef>
              <a:buClrTx/>
              <a:buSzTx/>
              <a:buFontTx/>
              <a:buNone/>
              <a:defRPr b="1" cap="all" sz="1656">
                <a:solidFill>
                  <a:srgbClr val="DF5A5F"/>
                </a:solidFill>
                <a:uFill>
                  <a:solidFill>
                    <a:srgbClr val="DF5A5F"/>
                  </a:solidFill>
                </a:uFill>
              </a:defRPr>
            </a:pPr>
            <a:r>
              <a:rPr b="0" cap="none">
                <a:solidFill>
                  <a:srgbClr val="000000"/>
                </a:solidFill>
                <a:uFill>
                  <a:solidFill>
                    <a:srgbClr val="000000"/>
                  </a:solidFill>
                </a:uFill>
              </a:rPr>
              <a:t>The problem is that many employers don’t necessarily need all those staff members to return, especially if operations have been slowed. Furthermore, some employees may not even </a:t>
            </a:r>
            <a:r>
              <a:rPr b="0" cap="none" i="1">
                <a:solidFill>
                  <a:srgbClr val="000000"/>
                </a:solidFill>
                <a:uFill>
                  <a:solidFill>
                    <a:srgbClr val="000000"/>
                  </a:solidFill>
                </a:uFill>
              </a:rPr>
              <a:t>want</a:t>
            </a:r>
            <a:r>
              <a:rPr b="0" cap="none">
                <a:solidFill>
                  <a:srgbClr val="000000"/>
                </a:solidFill>
                <a:uFill>
                  <a:solidFill>
                    <a:srgbClr val="000000"/>
                  </a:solidFill>
                </a:uFill>
              </a:rPr>
              <a:t> to return—and not necessarily for coronavirus concerns. Some employees might be making more with unemployment benefits and don’t want to lose them by returning to work.</a:t>
            </a:r>
            <a:endParaRPr b="0" cap="none">
              <a:solidFill>
                <a:srgbClr val="000000"/>
              </a:solidFill>
              <a:uFill>
                <a:solidFill>
                  <a:srgbClr val="000000"/>
                </a:solidFill>
              </a:uFill>
            </a:endParaRPr>
          </a:p>
        </p:txBody>
      </p:sp>
      <p:sp>
        <p:nvSpPr>
          <p:cNvPr id="4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8"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469"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PPP Guidance for Employees Refusing to Return to Work"/>
          <p:cNvSpPr txBox="1"/>
          <p:nvPr>
            <p:ph type="title"/>
          </p:nvPr>
        </p:nvSpPr>
        <p:spPr>
          <a:xfrm>
            <a:off x="457200" y="139613"/>
            <a:ext cx="8229600" cy="954350"/>
          </a:xfrm>
          <a:prstGeom prst="rect">
            <a:avLst/>
          </a:prstGeom>
        </p:spPr>
        <p:txBody>
          <a:bodyPr/>
          <a:lstStyle>
            <a:lvl1pPr algn="ctr" defTabSz="397763">
              <a:defRPr b="1" sz="3132"/>
            </a:lvl1pPr>
          </a:lstStyle>
          <a:p>
            <a:pPr/>
            <a:r>
              <a:t>PPP Guidance for Employees Refusing to Return to Work</a:t>
            </a:r>
          </a:p>
        </p:txBody>
      </p:sp>
      <p:sp>
        <p:nvSpPr>
          <p:cNvPr id="472" name="What’s New…"/>
          <p:cNvSpPr txBox="1"/>
          <p:nvPr>
            <p:ph type="body" idx="1"/>
          </p:nvPr>
        </p:nvSpPr>
        <p:spPr>
          <a:xfrm>
            <a:off x="-1290" y="1300320"/>
            <a:ext cx="8688090" cy="4741723"/>
          </a:xfrm>
          <a:prstGeom prst="rect">
            <a:avLst/>
          </a:prstGeom>
        </p:spPr>
        <p:txBody>
          <a:bodyPr anchor="ctr"/>
          <a:lstStyle/>
          <a:p>
            <a:pPr marL="377190" indent="0" defTabSz="251460">
              <a:lnSpc>
                <a:spcPct val="100000"/>
              </a:lnSpc>
              <a:spcBef>
                <a:spcPts val="300"/>
              </a:spcBef>
              <a:buClrTx/>
              <a:buSzTx/>
              <a:buFontTx/>
              <a:buNone/>
              <a:defRPr b="1" cap="all" sz="1485">
                <a:solidFill>
                  <a:srgbClr val="DF5A5F"/>
                </a:solidFill>
                <a:uFill>
                  <a:solidFill>
                    <a:srgbClr val="DF5A5F"/>
                  </a:solidFill>
                </a:uFill>
              </a:defRPr>
            </a:pPr>
            <a:r>
              <a:rPr cap="none"/>
              <a:t>What’s New</a:t>
            </a:r>
            <a:endParaRPr cap="none"/>
          </a:p>
          <a:p>
            <a:pPr marL="377190" indent="0" defTabSz="251460">
              <a:lnSpc>
                <a:spcPct val="100000"/>
              </a:lnSpc>
              <a:spcBef>
                <a:spcPts val="100"/>
              </a:spcBef>
              <a:buClrTx/>
              <a:buSzTx/>
              <a:buFontTx/>
              <a:buNone/>
              <a:defRPr b="1" cap="all" sz="1485">
                <a:solidFill>
                  <a:srgbClr val="DF5A5F"/>
                </a:solidFill>
                <a:uFill>
                  <a:solidFill>
                    <a:srgbClr val="DF5A5F"/>
                  </a:solidFill>
                </a:uFill>
              </a:defRPr>
            </a:pPr>
            <a:r>
              <a:rPr cap="none">
                <a:solidFill>
                  <a:srgbClr val="000000"/>
                </a:solidFill>
                <a:uFill>
                  <a:solidFill>
                    <a:srgbClr val="000000"/>
                  </a:solidFill>
                </a:uFill>
              </a:rPr>
              <a:t>The SBA understands some employees may not wish to return for a number of reasons, so it issued new guidance. As long as businesses “make a good faith” effort to rehire employees—and explain that they may lose their unemployment eligibility by not returning—the businesses would not face a penalty under that portion of the loan.</a:t>
            </a:r>
            <a:endParaRPr cap="none">
              <a:solidFill>
                <a:srgbClr val="000000"/>
              </a:solidFill>
              <a:uFill>
                <a:solidFill>
                  <a:srgbClr val="000000"/>
                </a:solidFill>
              </a:uFill>
            </a:endParaRPr>
          </a:p>
          <a:p>
            <a:pPr marL="377190" indent="0" defTabSz="251460">
              <a:lnSpc>
                <a:spcPct val="100000"/>
              </a:lnSpc>
              <a:spcBef>
                <a:spcPts val="300"/>
              </a:spcBef>
              <a:buClrTx/>
              <a:buSzTx/>
              <a:buFontTx/>
              <a:buNone/>
              <a:defRPr b="1" cap="all" sz="1485">
                <a:solidFill>
                  <a:srgbClr val="DF5A5F"/>
                </a:solidFill>
                <a:uFill>
                  <a:solidFill>
                    <a:srgbClr val="DF5A5F"/>
                  </a:solidFill>
                </a:uFill>
              </a:defRPr>
            </a:pPr>
            <a:r>
              <a:rPr cap="none">
                <a:solidFill>
                  <a:srgbClr val="000000"/>
                </a:solidFill>
                <a:uFill>
                  <a:solidFill>
                    <a:srgbClr val="000000"/>
                  </a:solidFill>
                </a:uFill>
              </a:rPr>
              <a:t>Employers should carefully document any communication with employees in case they refuse to return to work and evidence is needed when requesting PPP loan forgiveness. </a:t>
            </a:r>
            <a:endParaRPr cap="none">
              <a:solidFill>
                <a:srgbClr val="000000"/>
              </a:solidFill>
              <a:uFill>
                <a:solidFill>
                  <a:srgbClr val="000000"/>
                </a:solidFill>
              </a:uFill>
            </a:endParaRPr>
          </a:p>
          <a:p>
            <a:pPr marL="377190" indent="0" defTabSz="251460">
              <a:lnSpc>
                <a:spcPct val="100000"/>
              </a:lnSpc>
              <a:spcBef>
                <a:spcPts val="100"/>
              </a:spcBef>
              <a:buClrTx/>
              <a:buSzTx/>
              <a:buFontTx/>
              <a:buNone/>
              <a:defRPr b="1" cap="all" sz="1485">
                <a:solidFill>
                  <a:srgbClr val="DF5A5F"/>
                </a:solidFill>
                <a:uFill>
                  <a:solidFill>
                    <a:srgbClr val="DF5A5F"/>
                  </a:solidFill>
                </a:uFill>
              </a:defRPr>
            </a:pPr>
            <a:endParaRPr b="0" cap="none">
              <a:solidFill>
                <a:srgbClr val="000000"/>
              </a:solidFill>
              <a:uFill>
                <a:solidFill>
                  <a:srgbClr val="000000"/>
                </a:solidFill>
              </a:uFill>
            </a:endParaRPr>
          </a:p>
          <a:p>
            <a:pPr lvl="1" marL="377190" indent="274320" defTabSz="251460">
              <a:lnSpc>
                <a:spcPct val="100000"/>
              </a:lnSpc>
              <a:spcBef>
                <a:spcPts val="100"/>
              </a:spcBef>
              <a:buClrTx/>
              <a:buSzTx/>
              <a:buFontTx/>
              <a:buNone/>
              <a:defRPr b="1" cap="all" sz="1100">
                <a:solidFill>
                  <a:srgbClr val="DF5A5F"/>
                </a:solidFill>
                <a:uFill>
                  <a:solidFill>
                    <a:srgbClr val="DF5A5F"/>
                  </a:solidFill>
                </a:uFill>
              </a:defRPr>
            </a:pPr>
            <a:r>
              <a:rPr cap="none">
                <a:solidFill>
                  <a:srgbClr val="000000"/>
                </a:solidFill>
                <a:uFill>
                  <a:solidFill>
                    <a:srgbClr val="000000"/>
                  </a:solidFill>
                </a:uFill>
              </a:rPr>
              <a:t>Read the full text of the guidance below:</a:t>
            </a:r>
            <a:endParaRPr cap="none">
              <a:solidFill>
                <a:srgbClr val="000000"/>
              </a:solidFill>
              <a:uFill>
                <a:solidFill>
                  <a:srgbClr val="000000"/>
                </a:solidFill>
              </a:uFill>
            </a:endParaRPr>
          </a:p>
          <a:p>
            <a:pPr lvl="1" marL="377190" indent="274320" defTabSz="251460">
              <a:lnSpc>
                <a:spcPct val="100000"/>
              </a:lnSpc>
              <a:spcBef>
                <a:spcPts val="300"/>
              </a:spcBef>
              <a:buClrTx/>
              <a:buSzTx/>
              <a:buFontTx/>
              <a:buNone/>
              <a:defRPr b="1" cap="all" sz="1100">
                <a:solidFill>
                  <a:srgbClr val="DF5A5F"/>
                </a:solidFill>
                <a:uFill>
                  <a:solidFill>
                    <a:srgbClr val="DF5A5F"/>
                  </a:solidFill>
                </a:uFill>
              </a:defRPr>
            </a:pPr>
            <a:r>
              <a:rPr cap="none" i="1" u="sng">
                <a:solidFill>
                  <a:srgbClr val="000000"/>
                </a:solidFill>
                <a:uFill>
                  <a:solidFill>
                    <a:srgbClr val="000000"/>
                  </a:solidFill>
                </a:uFill>
              </a:rPr>
              <a:t>Question</a:t>
            </a:r>
            <a:r>
              <a:rPr cap="none" i="1">
                <a:solidFill>
                  <a:srgbClr val="000000"/>
                </a:solidFill>
                <a:uFill>
                  <a:solidFill>
                    <a:srgbClr val="000000"/>
                  </a:solidFill>
                </a:uFill>
              </a:rPr>
              <a:t>: </a:t>
            </a:r>
            <a:endParaRPr cap="none" i="1">
              <a:solidFill>
                <a:srgbClr val="000000"/>
              </a:solidFill>
              <a:uFill>
                <a:solidFill>
                  <a:srgbClr val="000000"/>
                </a:solidFill>
              </a:uFill>
            </a:endParaRPr>
          </a:p>
          <a:p>
            <a:pPr lvl="1" marL="377190" indent="274320" defTabSz="251460">
              <a:lnSpc>
                <a:spcPct val="100000"/>
              </a:lnSpc>
              <a:spcBef>
                <a:spcPts val="300"/>
              </a:spcBef>
              <a:buClrTx/>
              <a:buSzTx/>
              <a:buFontTx/>
              <a:buNone/>
              <a:defRPr b="1" cap="all" sz="1100">
                <a:solidFill>
                  <a:srgbClr val="DF5A5F"/>
                </a:solidFill>
                <a:uFill>
                  <a:solidFill>
                    <a:srgbClr val="DF5A5F"/>
                  </a:solidFill>
                </a:uFill>
              </a:defRPr>
            </a:pPr>
            <a:r>
              <a:rPr cap="none" i="1">
                <a:solidFill>
                  <a:srgbClr val="000000"/>
                </a:solidFill>
                <a:uFill>
                  <a:solidFill>
                    <a:srgbClr val="000000"/>
                  </a:solidFill>
                </a:uFill>
              </a:rPr>
              <a:t>Will a borrower’s PPP loan forgiveness amount (pursuant to section 1106 of the CARES Act and SBA’s implementing rules and guidance) be reduced if the borrower laid off an employee, offered to rehire the same employee, but the employee declined the offer?</a:t>
            </a:r>
            <a:endParaRPr b="0" cap="none" i="1">
              <a:solidFill>
                <a:srgbClr val="000000"/>
              </a:solidFill>
              <a:uFill>
                <a:solidFill>
                  <a:srgbClr val="000000"/>
                </a:solidFill>
              </a:uFill>
            </a:endParaRPr>
          </a:p>
          <a:p>
            <a:pPr lvl="1" marL="377190" indent="274320" defTabSz="251460">
              <a:lnSpc>
                <a:spcPct val="100000"/>
              </a:lnSpc>
              <a:spcBef>
                <a:spcPts val="300"/>
              </a:spcBef>
              <a:buClrTx/>
              <a:buSzTx/>
              <a:buFontTx/>
              <a:buNone/>
              <a:defRPr b="1" cap="all" sz="1100">
                <a:solidFill>
                  <a:srgbClr val="DF5A5F"/>
                </a:solidFill>
                <a:uFill>
                  <a:solidFill>
                    <a:srgbClr val="DF5A5F"/>
                  </a:solidFill>
                </a:uFill>
              </a:defRPr>
            </a:pPr>
            <a:r>
              <a:rPr cap="none" i="1" u="sng">
                <a:solidFill>
                  <a:srgbClr val="000000"/>
                </a:solidFill>
                <a:uFill>
                  <a:solidFill>
                    <a:srgbClr val="000000"/>
                  </a:solidFill>
                </a:uFill>
              </a:rPr>
              <a:t>Answer</a:t>
            </a:r>
            <a:r>
              <a:rPr cap="none" i="1">
                <a:solidFill>
                  <a:srgbClr val="000000"/>
                </a:solidFill>
                <a:uFill>
                  <a:solidFill>
                    <a:srgbClr val="000000"/>
                  </a:solidFill>
                </a:uFill>
              </a:rPr>
              <a:t>: </a:t>
            </a:r>
            <a:endParaRPr cap="none" i="1">
              <a:solidFill>
                <a:srgbClr val="000000"/>
              </a:solidFill>
              <a:uFill>
                <a:solidFill>
                  <a:srgbClr val="000000"/>
                </a:solidFill>
              </a:uFill>
            </a:endParaRPr>
          </a:p>
          <a:p>
            <a:pPr lvl="1" marL="377190" indent="274320" defTabSz="251460">
              <a:lnSpc>
                <a:spcPct val="100000"/>
              </a:lnSpc>
              <a:spcBef>
                <a:spcPts val="300"/>
              </a:spcBef>
              <a:buClrTx/>
              <a:buSzTx/>
              <a:buFontTx/>
              <a:buNone/>
              <a:defRPr b="1" cap="all" sz="1100">
                <a:solidFill>
                  <a:srgbClr val="DF5A5F"/>
                </a:solidFill>
                <a:uFill>
                  <a:solidFill>
                    <a:srgbClr val="DF5A5F"/>
                  </a:solidFill>
                </a:uFill>
              </a:defRPr>
            </a:pPr>
            <a:r>
              <a:rPr cap="none" i="1">
                <a:solidFill>
                  <a:srgbClr val="000000"/>
                </a:solidFill>
                <a:uFill>
                  <a:solidFill>
                    <a:srgbClr val="000000"/>
                  </a:solidFill>
                </a:uFill>
              </a:rPr>
              <a:t>No.</a:t>
            </a:r>
            <a:r>
              <a:rPr b="0" cap="none" i="1">
                <a:solidFill>
                  <a:srgbClr val="000000"/>
                </a:solidFill>
                <a:uFill>
                  <a:solidFill>
                    <a:srgbClr val="000000"/>
                  </a:solidFill>
                </a:uFill>
              </a:rPr>
              <a:t> As an exercise of the Administrator’s and the Secretary’s authority under Section 1106(d)(6) of the CARES Act to prescribe regulations granting de minimis exemptions from the Act’s limits on loan forgiveness, SBA and Treasury intend to issue an interim final rule excluding laid-off employees whom the borrower offered to rehire (for the same salary/wages and same number of hours) from the CARES Act’s loan forgiveness reduction calculation. The interim final rule will specify that, to qualify for this exception, the borrower must have made a good faith, written offer of rehire, and the employee’s rejection of that offer must be documented by the borrower. Employees and employers should be aware that employees who reject offers of reemployment may forfeit eligibility for continued unemployment compensation.</a:t>
            </a:r>
            <a:endParaRPr b="0" cap="none" i="1">
              <a:solidFill>
                <a:srgbClr val="000000"/>
              </a:solidFill>
              <a:uFill>
                <a:solidFill>
                  <a:srgbClr val="000000"/>
                </a:solidFill>
              </a:uFill>
            </a:endParaRPr>
          </a:p>
          <a:p>
            <a:pPr marL="377190" indent="0" defTabSz="251460">
              <a:lnSpc>
                <a:spcPct val="100000"/>
              </a:lnSpc>
              <a:spcBef>
                <a:spcPts val="300"/>
              </a:spcBef>
              <a:buClrTx/>
              <a:buSzTx/>
              <a:buFontTx/>
              <a:buNone/>
              <a:defRPr b="1" cap="all" sz="1485">
                <a:solidFill>
                  <a:srgbClr val="DF5A5F"/>
                </a:solidFill>
                <a:uFill>
                  <a:solidFill>
                    <a:srgbClr val="DF5A5F"/>
                  </a:solidFill>
                </a:uFill>
              </a:defRPr>
            </a:pPr>
            <a:endParaRPr b="0" cap="none" i="1">
              <a:solidFill>
                <a:srgbClr val="000000"/>
              </a:solidFill>
              <a:uFill>
                <a:solidFill>
                  <a:srgbClr val="000000"/>
                </a:solidFill>
              </a:uFill>
            </a:endParaRPr>
          </a:p>
          <a:p>
            <a:pPr marL="377190" indent="0" algn="r" defTabSz="251460">
              <a:lnSpc>
                <a:spcPct val="100000"/>
              </a:lnSpc>
              <a:spcBef>
                <a:spcPts val="300"/>
              </a:spcBef>
              <a:buClrTx/>
              <a:buSzTx/>
              <a:buFontTx/>
              <a:buNone/>
              <a:defRPr b="1" cap="all" sz="1485">
                <a:solidFill>
                  <a:srgbClr val="DF5A5F"/>
                </a:solidFill>
                <a:uFill>
                  <a:solidFill>
                    <a:srgbClr val="DF5A5F"/>
                  </a:solidFill>
                </a:uFill>
              </a:defRPr>
            </a:pPr>
            <a:r>
              <a:rPr cap="none">
                <a:solidFill>
                  <a:srgbClr val="000000"/>
                </a:solidFill>
                <a:uFill>
                  <a:solidFill>
                    <a:srgbClr val="000000"/>
                  </a:solidFill>
                </a:uFill>
              </a:rPr>
              <a:t>For more information, visit </a:t>
            </a:r>
            <a:r>
              <a:rPr cap="none" u="sng">
                <a:solidFill>
                  <a:srgbClr val="0563C1"/>
                </a:solidFill>
                <a:uFill>
                  <a:solidFill>
                    <a:srgbClr val="0563C1"/>
                  </a:solidFill>
                </a:uFill>
                <a:hlinkClick r:id="rId2" invalidUrl="" action="" tgtFrame="" tooltip="" history="1" highlightClick="0" endSnd="0"/>
              </a:rPr>
              <a:t>SBA.gov</a:t>
            </a:r>
            <a:r>
              <a:rPr cap="none">
                <a:solidFill>
                  <a:srgbClr val="000000"/>
                </a:solidFill>
                <a:uFill>
                  <a:solidFill>
                    <a:srgbClr val="000000"/>
                  </a:solidFill>
                </a:uFill>
              </a:rPr>
              <a:t>.</a:t>
            </a:r>
          </a:p>
        </p:txBody>
      </p:sp>
      <p:sp>
        <p:nvSpPr>
          <p:cNvPr id="47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74"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475"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Title 1"/>
          <p:cNvSpPr txBox="1"/>
          <p:nvPr>
            <p:ph type="title"/>
          </p:nvPr>
        </p:nvSpPr>
        <p:spPr>
          <a:xfrm>
            <a:off x="-1" y="139613"/>
            <a:ext cx="9144001" cy="954350"/>
          </a:xfrm>
          <a:prstGeom prst="rect">
            <a:avLst/>
          </a:prstGeom>
        </p:spPr>
        <p:txBody>
          <a:bodyPr/>
          <a:lstStyle>
            <a:lvl1pPr algn="ctr" defTabSz="448055">
              <a:defRPr sz="3400"/>
            </a:lvl1pPr>
          </a:lstStyle>
          <a:p>
            <a:pPr/>
            <a:r>
              <a:t>Families First Coronavirus Relief Act (FFCRA)</a:t>
            </a:r>
          </a:p>
        </p:txBody>
      </p:sp>
      <p:sp>
        <p:nvSpPr>
          <p:cNvPr id="478" name="Text Placeholder 2"/>
          <p:cNvSpPr txBox="1"/>
          <p:nvPr>
            <p:ph type="body" idx="1"/>
          </p:nvPr>
        </p:nvSpPr>
        <p:spPr>
          <a:xfrm>
            <a:off x="457200" y="1446231"/>
            <a:ext cx="8229600" cy="4525971"/>
          </a:xfrm>
          <a:prstGeom prst="rect">
            <a:avLst/>
          </a:prstGeom>
        </p:spPr>
        <p:txBody>
          <a:bodyPr/>
          <a:lstStyle/>
          <a:p>
            <a:pPr marL="228600" indent="-228600" defTabSz="452627">
              <a:spcBef>
                <a:spcPts val="1200"/>
              </a:spcBef>
              <a:buChar char="✦"/>
              <a:defRPr b="1" sz="2000"/>
            </a:pPr>
            <a:r>
              <a:t>Which employers are covered by the FFCRA?</a:t>
            </a:r>
            <a:r>
              <a:rPr b="0"/>
              <a:t> </a:t>
            </a:r>
            <a:endParaRPr b="0"/>
          </a:p>
          <a:p>
            <a:pPr lvl="1" marL="917309" indent="-228599" defTabSz="452627">
              <a:spcBef>
                <a:spcPts val="1200"/>
              </a:spcBef>
              <a:buChar char="-"/>
              <a:defRPr sz="2000"/>
            </a:pPr>
            <a:r>
              <a:t>The FFCRA covers certain public employers and all private employers with fewer than 500 employees. </a:t>
            </a:r>
          </a:p>
          <a:p>
            <a:pPr lvl="1" marL="917309" indent="-228599" defTabSz="452627">
              <a:spcBef>
                <a:spcPts val="1200"/>
              </a:spcBef>
              <a:buChar char="-"/>
              <a:defRPr sz="2000"/>
            </a:pPr>
            <a:r>
              <a:t>For purposes of this count, employers must include all full-time and part-time employees in the U.S. (or any U.S. territory or possession), including any employees who are on leave, as well as temporary employees and day laborers supplied by an agency (with limited exceptions).</a:t>
            </a:r>
          </a:p>
          <a:p>
            <a:pPr lvl="1" marL="917309" indent="-228599" defTabSz="452627">
              <a:spcBef>
                <a:spcPts val="1200"/>
              </a:spcBef>
              <a:buChar char="-"/>
              <a:defRPr sz="2000"/>
            </a:pPr>
            <a:r>
              <a:t>Independent contractors need not be counted, but employers who may be a joint employer with another business or are owned even in part by another entity should consider consulting an employment attorney for additional guidance.</a:t>
            </a:r>
          </a:p>
        </p:txBody>
      </p:sp>
      <p:sp>
        <p:nvSpPr>
          <p:cNvPr id="479"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0"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481"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Title 1"/>
          <p:cNvSpPr txBox="1"/>
          <p:nvPr>
            <p:ph type="title"/>
          </p:nvPr>
        </p:nvSpPr>
        <p:spPr>
          <a:xfrm>
            <a:off x="0" y="139613"/>
            <a:ext cx="9144000" cy="954350"/>
          </a:xfrm>
          <a:prstGeom prst="rect">
            <a:avLst/>
          </a:prstGeom>
        </p:spPr>
        <p:txBody>
          <a:bodyPr/>
          <a:lstStyle>
            <a:lvl1pPr algn="ctr" defTabSz="448055">
              <a:defRPr sz="3400"/>
            </a:lvl1pPr>
          </a:lstStyle>
          <a:p>
            <a:pPr/>
            <a:r>
              <a:t>Families First Coronavirus Relief Act (FFCRA)</a:t>
            </a:r>
          </a:p>
        </p:txBody>
      </p:sp>
      <p:sp>
        <p:nvSpPr>
          <p:cNvPr id="484" name="Text Placeholder 2"/>
          <p:cNvSpPr txBox="1"/>
          <p:nvPr>
            <p:ph type="body" idx="1"/>
          </p:nvPr>
        </p:nvSpPr>
        <p:spPr>
          <a:xfrm>
            <a:off x="457200" y="1446231"/>
            <a:ext cx="8229600" cy="4525971"/>
          </a:xfrm>
          <a:prstGeom prst="rect">
            <a:avLst/>
          </a:prstGeom>
        </p:spPr>
        <p:txBody>
          <a:bodyPr/>
          <a:lstStyle/>
          <a:p>
            <a:pPr marL="415636" indent="-415636">
              <a:spcBef>
                <a:spcPts val="1200"/>
              </a:spcBef>
              <a:buChar char="✦"/>
              <a:defRPr b="1" sz="2000"/>
            </a:pPr>
            <a:r>
              <a:t>Are any employers exempt from the FFCRA?</a:t>
            </a:r>
          </a:p>
          <a:p>
            <a:pPr lvl="1" marL="1104345" indent="-415636">
              <a:spcBef>
                <a:spcPts val="1200"/>
              </a:spcBef>
              <a:buChar char="-"/>
              <a:defRPr sz="1800"/>
            </a:pPr>
            <a:r>
              <a:t>Small businesses with fewer than 50 employees may qualify for exemption from the requirement to provide sick time or FMLA leave due to school closings or the unavailability of childcare if doing so would “jeopardize the viability of the business as a going concern.” Regulations outlining this exemption are expected to be published by the Department of Labor in April.</a:t>
            </a:r>
            <a:endParaRPr sz="2100"/>
          </a:p>
          <a:p>
            <a:pPr marL="415636" indent="-415636">
              <a:spcBef>
                <a:spcPts val="1200"/>
              </a:spcBef>
              <a:buChar char="✦"/>
              <a:defRPr b="1" sz="2000"/>
            </a:pPr>
            <a:r>
              <a:t>When does this go into effect, will this leave be available forever, and do we need to notify employees?</a:t>
            </a:r>
            <a:r>
              <a:rPr b="0"/>
              <a:t> </a:t>
            </a:r>
            <a:endParaRPr sz="2100"/>
          </a:p>
          <a:p>
            <a:pPr lvl="1" marL="1038837" indent="-374072">
              <a:spcBef>
                <a:spcPts val="1200"/>
              </a:spcBef>
              <a:buChar char="-"/>
              <a:defRPr sz="1800"/>
            </a:pPr>
            <a:r>
              <a:t>The law is effective April 1, 2020, and expires on December 31, 2020. And, yes, employers are required to post a notice in the workplace on the FFCRA requirements in a conspicuous place.</a:t>
            </a:r>
          </a:p>
          <a:p>
            <a:pPr marL="0" indent="0">
              <a:spcBef>
                <a:spcPts val="1200"/>
              </a:spcBef>
              <a:buSzTx/>
              <a:buNone/>
              <a:defRPr b="1" sz="1800" u="sng">
                <a:solidFill>
                  <a:srgbClr val="0000FF"/>
                </a:solidFill>
                <a:uFill>
                  <a:solidFill>
                    <a:srgbClr val="0000FF"/>
                  </a:solidFill>
                </a:uFill>
              </a:defRPr>
            </a:pPr>
            <a:r>
              <a:rPr>
                <a:hlinkClick r:id="rId2" invalidUrl="" action="" tgtFrame="" tooltip="" history="1" highlightClick="0" endSnd="0"/>
              </a:rPr>
              <a:t>https://www.dol.gov/agencies/whd/pandemic/ffcra-employer-paid-leave</a:t>
            </a:r>
          </a:p>
        </p:txBody>
      </p:sp>
      <p:sp>
        <p:nvSpPr>
          <p:cNvPr id="485"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6"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487"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Title 1"/>
          <p:cNvSpPr txBox="1"/>
          <p:nvPr>
            <p:ph type="title"/>
          </p:nvPr>
        </p:nvSpPr>
        <p:spPr>
          <a:xfrm>
            <a:off x="0" y="133139"/>
            <a:ext cx="9144000" cy="876781"/>
          </a:xfrm>
          <a:prstGeom prst="rect">
            <a:avLst/>
          </a:prstGeom>
        </p:spPr>
        <p:txBody>
          <a:bodyPr/>
          <a:lstStyle>
            <a:lvl1pPr algn="ctr" defTabSz="448055">
              <a:defRPr sz="3400"/>
            </a:lvl1pPr>
          </a:lstStyle>
          <a:p>
            <a:pPr/>
            <a:r>
              <a:t>Families First Coronavirus Relief Act (FFCRA)</a:t>
            </a:r>
          </a:p>
        </p:txBody>
      </p:sp>
      <p:sp>
        <p:nvSpPr>
          <p:cNvPr id="490" name="Text Placeholder 2"/>
          <p:cNvSpPr txBox="1"/>
          <p:nvPr>
            <p:ph type="body" idx="1"/>
          </p:nvPr>
        </p:nvSpPr>
        <p:spPr>
          <a:xfrm>
            <a:off x="457200" y="1371599"/>
            <a:ext cx="8229600" cy="4725970"/>
          </a:xfrm>
          <a:prstGeom prst="rect">
            <a:avLst/>
          </a:prstGeom>
        </p:spPr>
        <p:txBody>
          <a:bodyPr/>
          <a:lstStyle/>
          <a:p>
            <a:pPr marL="394854" indent="-394854">
              <a:spcBef>
                <a:spcPts val="1200"/>
              </a:spcBef>
              <a:buChar char="✦"/>
              <a:defRPr b="1" sz="1900"/>
            </a:pPr>
            <a:r>
              <a:t>How are we going to pay for this?</a:t>
            </a:r>
            <a:r>
              <a:rPr b="0"/>
              <a:t> </a:t>
            </a:r>
            <a:endParaRPr b="0"/>
          </a:p>
          <a:p>
            <a:pPr lvl="1" marL="1038837" indent="-374072">
              <a:spcBef>
                <a:spcPts val="1200"/>
              </a:spcBef>
              <a:buChar char="-"/>
              <a:defRPr b="1" sz="1800"/>
            </a:pPr>
            <a:r>
              <a:rPr b="0"/>
              <a:t>Important question! Qualified employers that pay sick leave will receive a dollar-for-dollar reimbursement through tax credits for all qualifying wages paid under the FFCRA, up to the appropriate daily and aggregate payment caps. </a:t>
            </a:r>
            <a:endParaRPr b="0"/>
          </a:p>
          <a:p>
            <a:pPr lvl="1" marL="0" indent="664764">
              <a:spcBef>
                <a:spcPts val="1200"/>
              </a:spcBef>
              <a:buSzTx/>
              <a:buNone/>
              <a:defRPr b="1" sz="1800"/>
            </a:pPr>
            <a:r>
              <a:rPr b="0"/>
              <a:t>Here’s how the IRS explained it will work:</a:t>
            </a:r>
          </a:p>
          <a:p>
            <a:pPr lvl="1" marL="1038837" indent="-374072">
              <a:spcBef>
                <a:spcPts val="1200"/>
              </a:spcBef>
              <a:buChar char="-"/>
              <a:defRPr sz="1800"/>
            </a:pPr>
            <a:r>
              <a:t>If an eligible employer paid $5,000 in sick leave and is otherwise required to deposit $8,000 in payroll taxes, including taxes withheld from all its employees, the employer could use up to $5,000 of the $8,000 in taxes it was going to deposit for making qualified leave payments. The employer would only be required under the law to deposit the remaining $3,000 on its next regular deposit date.</a:t>
            </a:r>
          </a:p>
          <a:p>
            <a:pPr lvl="1" marL="1038837" indent="-374072">
              <a:spcBef>
                <a:spcPts val="1200"/>
              </a:spcBef>
              <a:buChar char="-"/>
              <a:defRPr sz="1800"/>
            </a:pPr>
            <a:r>
              <a:t>If an eligible employer paid $10,000 in sick leave and was required to deposit $8,000 in taxes, the employer could use the entire $8,000 of taxes in order to make qualified leave payments and file a request for an accelerated credit for the remaining $2,000.</a:t>
            </a:r>
          </a:p>
        </p:txBody>
      </p:sp>
      <p:sp>
        <p:nvSpPr>
          <p:cNvPr id="491"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2"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493"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Title 1"/>
          <p:cNvSpPr txBox="1"/>
          <p:nvPr>
            <p:ph type="title"/>
          </p:nvPr>
        </p:nvSpPr>
        <p:spPr>
          <a:xfrm>
            <a:off x="-1" y="32455"/>
            <a:ext cx="9144001" cy="1476644"/>
          </a:xfrm>
          <a:prstGeom prst="rect">
            <a:avLst/>
          </a:prstGeom>
        </p:spPr>
        <p:txBody>
          <a:bodyPr/>
          <a:lstStyle/>
          <a:p>
            <a:pPr algn="ctr" defTabSz="448055">
              <a:defRPr sz="3400"/>
            </a:pPr>
            <a:r>
              <a:t>Families First Coronavirus Relief Act (FFCRA)</a:t>
            </a:r>
            <a:br/>
          </a:p>
        </p:txBody>
      </p:sp>
      <p:sp>
        <p:nvSpPr>
          <p:cNvPr id="496" name="Text Placeholder 2"/>
          <p:cNvSpPr txBox="1"/>
          <p:nvPr>
            <p:ph type="body" idx="1"/>
          </p:nvPr>
        </p:nvSpPr>
        <p:spPr>
          <a:xfrm>
            <a:off x="457200" y="1325362"/>
            <a:ext cx="8229600" cy="4770638"/>
          </a:xfrm>
          <a:prstGeom prst="rect">
            <a:avLst/>
          </a:prstGeom>
        </p:spPr>
        <p:txBody>
          <a:bodyPr/>
          <a:lstStyle/>
          <a:p>
            <a:pPr marL="0" indent="0" defTabSz="347472">
              <a:spcBef>
                <a:spcPts val="900"/>
              </a:spcBef>
              <a:buSzTx/>
              <a:buNone/>
              <a:defRPr b="1" sz="1600"/>
            </a:pPr>
            <a:r>
              <a:t>What new rights does the FFCRA provide to employees? </a:t>
            </a:r>
          </a:p>
          <a:p>
            <a:pPr marL="249381" indent="-249381" defTabSz="347472">
              <a:spcBef>
                <a:spcPts val="900"/>
              </a:spcBef>
              <a:defRPr b="1" sz="1440"/>
            </a:pPr>
            <a:r>
              <a:rPr b="0"/>
              <a:t>The FFCRA requires covered employers to provide the following to all employees:</a:t>
            </a:r>
          </a:p>
          <a:p>
            <a:pPr marL="249381" indent="-249381" defTabSz="347472">
              <a:spcBef>
                <a:spcPts val="900"/>
              </a:spcBef>
              <a:defRPr sz="1440"/>
            </a:pPr>
            <a:r>
              <a:t>Two weeks</a:t>
            </a:r>
            <a:r>
              <a:t> </a:t>
            </a:r>
            <a:r>
              <a:t>(up to 80 hours) of paid sick leave at the employee’s regular rate of pay if the employee is unable to work or telework because the employee (1) has been quarantined (either by government order or on the advice of a healthcare provider) and/or (2) is experiencing </a:t>
            </a:r>
            <a:br/>
            <a:r>
              <a:t>COVID-19 symptoms and seeking a medical diagnosis. Employees will be paid their full wages, up to a maximum of $511 per day ($5,110 total) for these sick-leave reasons; and</a:t>
            </a:r>
          </a:p>
          <a:p>
            <a:pPr marL="249381" indent="-249381" defTabSz="347472">
              <a:spcBef>
                <a:spcPts val="900"/>
              </a:spcBef>
              <a:defRPr sz="1440"/>
            </a:pPr>
            <a:r>
              <a:t>Two weeks (up to 80 hours) of paid sick leave at two-thirds the employee’s regular rate of pay if the employee is unable to work or telework because the employee (1) must care for someone who has been quarantined (again, either by government order or on the advice of a healthcare provider), (2) must care for a minor child whose school or childcare provider is closed or unavailable due to the virus, and/or (3) is experiencing a “substantially similar condition,” which has yet to be defined but will be the subject of regulations to be issued by the Department of Health and Human Services. Employees will be paid two-thirds of their wages up to a maximum </a:t>
            </a:r>
            <a:br/>
            <a:r>
              <a:t>of $200 per day ($2,000 total) for these sick-leave reasons.</a:t>
            </a:r>
          </a:p>
          <a:p>
            <a:pPr marL="249381" indent="-249381" defTabSz="347472">
              <a:spcBef>
                <a:spcPts val="900"/>
              </a:spcBef>
              <a:defRPr sz="1440"/>
            </a:pPr>
            <a:r>
              <a:t>Employees who have been employed by a covered employer for at least 30 days may also take an additional 10 weeks of paid leave at two-thirds their wages to continue to provide care for a minor child whose school or childcare provider remains closed or unavailable due to the virus. </a:t>
            </a:r>
            <a:br/>
            <a:r>
              <a:t>This also caps out at $200 per day.</a:t>
            </a:r>
          </a:p>
        </p:txBody>
      </p:sp>
      <p:sp>
        <p:nvSpPr>
          <p:cNvPr id="497" name="Slide Number"/>
          <p:cNvSpPr txBox="1"/>
          <p:nvPr>
            <p:ph type="sldNum" sz="quarter" idx="2"/>
          </p:nvPr>
        </p:nvSpPr>
        <p:spPr>
          <a:xfrm>
            <a:off x="8540897" y="6470713"/>
            <a:ext cx="145902"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8"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499"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1"/>
          <p:cNvSpPr txBox="1"/>
          <p:nvPr>
            <p:ph type="title"/>
          </p:nvPr>
        </p:nvSpPr>
        <p:spPr>
          <a:xfrm>
            <a:off x="0" y="139613"/>
            <a:ext cx="9144000" cy="954350"/>
          </a:xfrm>
          <a:prstGeom prst="rect">
            <a:avLst/>
          </a:prstGeom>
        </p:spPr>
        <p:txBody>
          <a:bodyPr/>
          <a:lstStyle/>
          <a:p>
            <a:pPr algn="ctr" defTabSz="346053">
              <a:defRPr sz="3100"/>
            </a:pPr>
            <a:r>
              <a:t>Options for Businesses</a:t>
            </a:r>
            <a:br/>
            <a:r>
              <a:t>Experiencing a Downturn</a:t>
            </a:r>
          </a:p>
        </p:txBody>
      </p:sp>
      <p:sp>
        <p:nvSpPr>
          <p:cNvPr id="239" name="Content Placeholder 3"/>
          <p:cNvSpPr txBox="1"/>
          <p:nvPr>
            <p:ph type="body" idx="1"/>
          </p:nvPr>
        </p:nvSpPr>
        <p:spPr>
          <a:xfrm>
            <a:off x="457199" y="1446234"/>
            <a:ext cx="8458201" cy="4525965"/>
          </a:xfrm>
          <a:prstGeom prst="rect">
            <a:avLst/>
          </a:prstGeom>
        </p:spPr>
        <p:txBody>
          <a:bodyPr/>
          <a:lstStyle/>
          <a:p>
            <a:pPr>
              <a:defRPr b="1" u="sng"/>
            </a:pPr>
            <a:r>
              <a:t>Furloughs</a:t>
            </a:r>
          </a:p>
          <a:p>
            <a:pPr lvl="2" marL="1134163" indent="-287337">
              <a:spcBef>
                <a:spcPts val="900"/>
              </a:spcBef>
              <a:buFont typeface="Lucida Grande"/>
              <a:buChar char="-"/>
              <a:defRPr sz="2400"/>
            </a:pPr>
            <a:r>
              <a:t>Your business is experiencing temporary layoffs. </a:t>
            </a:r>
          </a:p>
          <a:p>
            <a:pPr>
              <a:defRPr b="1" u="sng"/>
            </a:pPr>
            <a:r>
              <a:t>Layoffs</a:t>
            </a:r>
          </a:p>
          <a:p>
            <a:pPr lvl="2" marL="1134163" indent="-287337">
              <a:spcBef>
                <a:spcPts val="900"/>
              </a:spcBef>
              <a:buFont typeface="Lucida Grande"/>
              <a:buChar char="-"/>
              <a:defRPr sz="2400"/>
            </a:pPr>
            <a:r>
              <a:t>Your business experiences a permanent layoff situation.</a:t>
            </a:r>
          </a:p>
          <a:p>
            <a:pPr>
              <a:defRPr b="1" u="sng"/>
            </a:pPr>
            <a:r>
              <a:t>WorkShare</a:t>
            </a:r>
          </a:p>
          <a:p>
            <a:pPr lvl="2" marL="1134163" indent="-287337">
              <a:spcBef>
                <a:spcPts val="900"/>
              </a:spcBef>
              <a:buFont typeface="Lucida Grande"/>
              <a:buChar char="-"/>
              <a:defRPr sz="2400"/>
            </a:pPr>
            <a:r>
              <a:t>Your business needs to reduce work hours of your employees.</a:t>
            </a:r>
          </a:p>
        </p:txBody>
      </p:sp>
      <p:sp>
        <p:nvSpPr>
          <p:cNvPr id="240" name="Slide Number Placeholder 2"/>
          <p:cNvSpPr txBox="1"/>
          <p:nvPr>
            <p:ph type="sldNum" sz="quarter" idx="2"/>
          </p:nvPr>
        </p:nvSpPr>
        <p:spPr>
          <a:xfrm>
            <a:off x="8559798" y="6470713"/>
            <a:ext cx="127001"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1"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242"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Title 4"/>
          <p:cNvSpPr txBox="1"/>
          <p:nvPr>
            <p:ph type="title"/>
          </p:nvPr>
        </p:nvSpPr>
        <p:spPr>
          <a:xfrm>
            <a:off x="123091" y="139613"/>
            <a:ext cx="9020910" cy="954350"/>
          </a:xfrm>
          <a:prstGeom prst="rect">
            <a:avLst/>
          </a:prstGeom>
        </p:spPr>
        <p:txBody>
          <a:bodyPr/>
          <a:lstStyle/>
          <a:p>
            <a:pPr algn="ctr" defTabSz="397763">
              <a:defRPr sz="3100"/>
            </a:pPr>
            <a:r>
              <a:t>What is MassHire Department of Career Services </a:t>
            </a:r>
            <a:br/>
            <a:r>
              <a:t>Rapid Response?</a:t>
            </a:r>
          </a:p>
        </p:txBody>
      </p:sp>
      <p:sp>
        <p:nvSpPr>
          <p:cNvPr id="245" name="Slide Number Placeholder 2"/>
          <p:cNvSpPr txBox="1"/>
          <p:nvPr>
            <p:ph type="sldNum" sz="quarter" idx="2"/>
          </p:nvPr>
        </p:nvSpPr>
        <p:spPr>
          <a:xfrm>
            <a:off x="8559796" y="6470713"/>
            <a:ext cx="127001"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6" name="Content Placeholder 5"/>
          <p:cNvSpPr txBox="1"/>
          <p:nvPr>
            <p:ph type="body" idx="1"/>
          </p:nvPr>
        </p:nvSpPr>
        <p:spPr>
          <a:xfrm>
            <a:off x="457200" y="2353467"/>
            <a:ext cx="8229600" cy="3375382"/>
          </a:xfrm>
          <a:prstGeom prst="rect">
            <a:avLst/>
          </a:prstGeom>
        </p:spPr>
        <p:txBody>
          <a:bodyPr/>
          <a:lstStyle/>
          <a:p>
            <a:pPr marL="280033" indent="-280033" defTabSz="448055">
              <a:lnSpc>
                <a:spcPct val="100000"/>
              </a:lnSpc>
              <a:spcBef>
                <a:spcPts val="1200"/>
              </a:spcBef>
              <a:defRPr sz="2100">
                <a:latin typeface="Calibri (Body)"/>
                <a:ea typeface="Calibri (Body)"/>
                <a:cs typeface="Calibri (Body)"/>
                <a:sym typeface="Calibri (Body)"/>
              </a:defRPr>
            </a:pPr>
            <a:r>
              <a:t>Rapid Response is a federally mandated program through the Workforce Innovation Opportunities Act (WIOA) designed to assist businesses and employees experiencing a layoff or closing.</a:t>
            </a:r>
            <a:endParaRPr sz="2400"/>
          </a:p>
          <a:p>
            <a:pPr marL="280033" indent="-280033" defTabSz="448055">
              <a:lnSpc>
                <a:spcPct val="100000"/>
              </a:lnSpc>
              <a:spcBef>
                <a:spcPts val="1200"/>
              </a:spcBef>
              <a:defRPr sz="2100">
                <a:latin typeface="Calibri (Body)"/>
                <a:ea typeface="Calibri (Body)"/>
                <a:cs typeface="Calibri (Body)"/>
                <a:sym typeface="Calibri (Body)"/>
              </a:defRPr>
            </a:pPr>
            <a:r>
              <a:t>The MassHire Rapid Response Team is a business service of the MassHire Department of Career Services.</a:t>
            </a:r>
            <a:endParaRPr sz="2400"/>
          </a:p>
          <a:p>
            <a:pPr marL="280033" indent="-280033" defTabSz="448055">
              <a:lnSpc>
                <a:spcPct val="100000"/>
              </a:lnSpc>
              <a:spcBef>
                <a:spcPts val="1200"/>
              </a:spcBef>
              <a:defRPr sz="2100">
                <a:latin typeface="Calibri (Body)"/>
                <a:ea typeface="Calibri (Body)"/>
                <a:cs typeface="Calibri (Body)"/>
                <a:sym typeface="Calibri (Body)"/>
              </a:defRPr>
            </a:pPr>
            <a:r>
              <a:t>Before your employees are separated from your company, the MassHire Rapid Response Team will provide them with options prior to a layoff and refer them to a MassHire Career Center of their choice.</a:t>
            </a:r>
          </a:p>
        </p:txBody>
      </p:sp>
      <p:pic>
        <p:nvPicPr>
          <p:cNvPr id="247" name="Object 5" descr="Object 5"/>
          <p:cNvPicPr>
            <a:picLocks noChangeAspect="1"/>
          </p:cNvPicPr>
          <p:nvPr/>
        </p:nvPicPr>
        <p:blipFill>
          <a:blip r:embed="rId2">
            <a:extLst/>
          </a:blip>
          <a:stretch>
            <a:fillRect/>
          </a:stretch>
        </p:blipFill>
        <p:spPr>
          <a:xfrm>
            <a:off x="2819400" y="1534276"/>
            <a:ext cx="3810000" cy="599324"/>
          </a:xfrm>
          <a:prstGeom prst="rect">
            <a:avLst/>
          </a:prstGeom>
          <a:ln w="12700">
            <a:miter lim="400000"/>
          </a:ln>
        </p:spPr>
      </p:pic>
      <p:pic>
        <p:nvPicPr>
          <p:cNvPr id="248"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249"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1"/>
          <p:cNvSpPr txBox="1"/>
          <p:nvPr>
            <p:ph type="title"/>
          </p:nvPr>
        </p:nvSpPr>
        <p:spPr>
          <a:xfrm>
            <a:off x="1" y="0"/>
            <a:ext cx="9144001" cy="1219200"/>
          </a:xfrm>
          <a:prstGeom prst="rect">
            <a:avLst/>
          </a:prstGeom>
        </p:spPr>
        <p:txBody>
          <a:bodyPr/>
          <a:lstStyle>
            <a:lvl1pPr algn="ctr">
              <a:defRPr sz="3400"/>
            </a:lvl1pPr>
          </a:lstStyle>
          <a:p>
            <a:pPr/>
            <a:r>
              <a:t>For Assistance with Rapid Response Services</a:t>
            </a:r>
          </a:p>
        </p:txBody>
      </p:sp>
      <p:sp>
        <p:nvSpPr>
          <p:cNvPr id="252" name="Slide Number Placeholder 2"/>
          <p:cNvSpPr txBox="1"/>
          <p:nvPr>
            <p:ph type="sldNum" sz="quarter" idx="2"/>
          </p:nvPr>
        </p:nvSpPr>
        <p:spPr>
          <a:xfrm>
            <a:off x="8559796" y="6470713"/>
            <a:ext cx="127001"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3" name="Content Placeholder 6"/>
          <p:cNvSpPr txBox="1"/>
          <p:nvPr>
            <p:ph type="body" sz="half" idx="1"/>
          </p:nvPr>
        </p:nvSpPr>
        <p:spPr>
          <a:xfrm>
            <a:off x="4936066" y="1446235"/>
            <a:ext cx="3903134" cy="4525963"/>
          </a:xfrm>
          <a:prstGeom prst="rect">
            <a:avLst/>
          </a:prstGeom>
        </p:spPr>
        <p:txBody>
          <a:bodyPr/>
          <a:lstStyle/>
          <a:p>
            <a:pPr marL="0" indent="0" defTabSz="448055">
              <a:lnSpc>
                <a:spcPct val="99000"/>
              </a:lnSpc>
              <a:spcBef>
                <a:spcPts val="0"/>
              </a:spcBef>
              <a:buSzTx/>
              <a:buNone/>
              <a:defRPr b="1" sz="1500" u="sng"/>
            </a:pPr>
            <a:r>
              <a:t>Statewide Office </a:t>
            </a:r>
          </a:p>
          <a:p>
            <a:pPr marL="0" indent="0" defTabSz="448055">
              <a:lnSpc>
                <a:spcPct val="99000"/>
              </a:lnSpc>
              <a:spcBef>
                <a:spcPts val="0"/>
              </a:spcBef>
              <a:buSzTx/>
              <a:buNone/>
              <a:defRPr b="1" sz="1500"/>
            </a:pPr>
            <a:r>
              <a:t>Ken Messina</a:t>
            </a:r>
          </a:p>
          <a:p>
            <a:pPr marL="0" indent="0" defTabSz="448055">
              <a:lnSpc>
                <a:spcPct val="99000"/>
              </a:lnSpc>
              <a:spcBef>
                <a:spcPts val="0"/>
              </a:spcBef>
              <a:buSzTx/>
              <a:buNone/>
              <a:defRPr sz="1500"/>
            </a:pPr>
            <a:r>
              <a:t>Business Services Manager/Rapid Response</a:t>
            </a:r>
          </a:p>
          <a:p>
            <a:pPr marL="0" indent="0" defTabSz="448055">
              <a:lnSpc>
                <a:spcPct val="99000"/>
              </a:lnSpc>
              <a:spcBef>
                <a:spcPts val="0"/>
              </a:spcBef>
              <a:buSzTx/>
              <a:buNone/>
              <a:defRPr sz="1500"/>
            </a:pPr>
            <a:r>
              <a:t>Hurley Building</a:t>
            </a:r>
          </a:p>
          <a:p>
            <a:pPr marL="0" indent="0" defTabSz="448055">
              <a:lnSpc>
                <a:spcPct val="99000"/>
              </a:lnSpc>
              <a:spcBef>
                <a:spcPts val="0"/>
              </a:spcBef>
              <a:buSzTx/>
              <a:buNone/>
              <a:defRPr sz="1500"/>
            </a:pPr>
            <a:r>
              <a:t>19 Staniford St</a:t>
            </a:r>
            <a:r>
              <a:t>reet, 1</a:t>
            </a:r>
            <a:r>
              <a:rPr baseline="30000"/>
              <a:t>st</a:t>
            </a:r>
            <a:r>
              <a:t> Floor</a:t>
            </a:r>
            <a:r>
              <a:t> </a:t>
            </a:r>
          </a:p>
          <a:p>
            <a:pPr marL="0" indent="0" defTabSz="448055">
              <a:lnSpc>
                <a:spcPct val="99000"/>
              </a:lnSpc>
              <a:spcBef>
                <a:spcPts val="0"/>
              </a:spcBef>
              <a:buSzTx/>
              <a:buNone/>
              <a:defRPr sz="1500"/>
            </a:pPr>
            <a:r>
              <a:t>Boston, MA 02114</a:t>
            </a:r>
          </a:p>
          <a:p>
            <a:pPr marL="0" indent="0" defTabSz="448055">
              <a:lnSpc>
                <a:spcPct val="99000"/>
              </a:lnSpc>
              <a:spcBef>
                <a:spcPts val="0"/>
              </a:spcBef>
              <a:buSzTx/>
              <a:buNone/>
              <a:defRPr sz="1500"/>
            </a:pPr>
            <a:r>
              <a:t>(617) 626–5703 Office</a:t>
            </a:r>
          </a:p>
          <a:p>
            <a:pPr marL="0" indent="0" defTabSz="448055">
              <a:lnSpc>
                <a:spcPct val="99000"/>
              </a:lnSpc>
              <a:spcBef>
                <a:spcPts val="0"/>
              </a:spcBef>
              <a:buSzTx/>
              <a:buNone/>
              <a:defRPr b="1" sz="1500" u="sng">
                <a:solidFill>
                  <a:srgbClr val="0000FF"/>
                </a:solidFill>
                <a:uFill>
                  <a:solidFill>
                    <a:srgbClr val="0000FF"/>
                  </a:solidFill>
                </a:uFill>
              </a:defRPr>
            </a:pPr>
            <a:r>
              <a:rPr>
                <a:hlinkClick r:id="rId2" invalidUrl="" action="" tgtFrame="" tooltip="" history="1" highlightClick="0" endSnd="0"/>
              </a:rPr>
              <a:t>ken.messina@detma.org</a:t>
            </a:r>
          </a:p>
          <a:p>
            <a:pPr marL="0" indent="0" defTabSz="448055">
              <a:lnSpc>
                <a:spcPct val="99000"/>
              </a:lnSpc>
              <a:spcBef>
                <a:spcPts val="0"/>
              </a:spcBef>
              <a:buSzTx/>
              <a:buNone/>
              <a:defRPr sz="1500" u="sng">
                <a:solidFill>
                  <a:srgbClr val="0000FF"/>
                </a:solidFill>
                <a:uFill>
                  <a:solidFill>
                    <a:srgbClr val="0000FF"/>
                  </a:solidFill>
                </a:uFill>
              </a:defRPr>
            </a:pPr>
          </a:p>
          <a:p>
            <a:pPr marL="0" indent="0" defTabSz="448055">
              <a:lnSpc>
                <a:spcPct val="108000"/>
              </a:lnSpc>
              <a:spcBef>
                <a:spcPts val="0"/>
              </a:spcBef>
              <a:buSzTx/>
              <a:buNone/>
              <a:defRPr b="1" sz="1500" u="sng"/>
            </a:pPr>
            <a:r>
              <a:t>Boston/Metro North Region</a:t>
            </a:r>
          </a:p>
          <a:p>
            <a:pPr marL="0" indent="0" defTabSz="448055">
              <a:lnSpc>
                <a:spcPct val="108000"/>
              </a:lnSpc>
              <a:spcBef>
                <a:spcPts val="0"/>
              </a:spcBef>
              <a:buSzTx/>
              <a:buNone/>
              <a:defRPr b="1" sz="1500"/>
            </a:pPr>
            <a:r>
              <a:t>Chuck Bennett</a:t>
            </a:r>
          </a:p>
          <a:p>
            <a:pPr marL="0" indent="0" defTabSz="448055">
              <a:lnSpc>
                <a:spcPct val="108000"/>
              </a:lnSpc>
              <a:spcBef>
                <a:spcPts val="0"/>
              </a:spcBef>
              <a:buSzTx/>
              <a:buNone/>
              <a:defRPr sz="1500"/>
            </a:pPr>
            <a:r>
              <a:t>Rapid Response Coordinator II</a:t>
            </a:r>
          </a:p>
          <a:p>
            <a:pPr marL="0" indent="0" defTabSz="448055">
              <a:lnSpc>
                <a:spcPct val="108000"/>
              </a:lnSpc>
              <a:spcBef>
                <a:spcPts val="0"/>
              </a:spcBef>
              <a:buSzTx/>
              <a:buNone/>
              <a:defRPr sz="1500"/>
            </a:pPr>
            <a:r>
              <a:t>MassHire Metro North Career Center</a:t>
            </a:r>
          </a:p>
          <a:p>
            <a:pPr marL="0" indent="0" defTabSz="448055">
              <a:lnSpc>
                <a:spcPct val="108000"/>
              </a:lnSpc>
              <a:spcBef>
                <a:spcPts val="0"/>
              </a:spcBef>
              <a:buSzTx/>
              <a:buNone/>
              <a:defRPr sz="1500"/>
            </a:pPr>
            <a:r>
              <a:t>186 Alewife Brook P</a:t>
            </a:r>
            <a:r>
              <a:t>ar</a:t>
            </a:r>
            <a:r>
              <a:t>kw</a:t>
            </a:r>
            <a:r>
              <a:t>a</a:t>
            </a:r>
            <a:r>
              <a:t>y </a:t>
            </a:r>
            <a:br/>
            <a:r>
              <a:t>Cambridge, MA 02138</a:t>
            </a:r>
          </a:p>
          <a:p>
            <a:pPr marL="0" indent="0" defTabSz="448055">
              <a:lnSpc>
                <a:spcPct val="108000"/>
              </a:lnSpc>
              <a:spcBef>
                <a:spcPts val="0"/>
              </a:spcBef>
              <a:buSzTx/>
              <a:buNone/>
              <a:defRPr sz="1500"/>
            </a:pPr>
            <a:r>
              <a:t>(617) 620-4695</a:t>
            </a:r>
          </a:p>
          <a:p>
            <a:pPr marL="0" indent="0" defTabSz="448055">
              <a:lnSpc>
                <a:spcPct val="108000"/>
              </a:lnSpc>
              <a:spcBef>
                <a:spcPts val="0"/>
              </a:spcBef>
              <a:buSzTx/>
              <a:buNone/>
              <a:defRPr b="1" sz="1500" u="sng">
                <a:solidFill>
                  <a:srgbClr val="0000FF"/>
                </a:solidFill>
                <a:uFill>
                  <a:solidFill>
                    <a:srgbClr val="0000FF"/>
                  </a:solidFill>
                </a:uFill>
              </a:defRPr>
            </a:pPr>
            <a:r>
              <a:rPr>
                <a:hlinkClick r:id="rId2" invalidUrl="" action="" tgtFrame="" tooltip="" history="1" highlightClick="0" endSnd="0"/>
              </a:rPr>
              <a:t>charles.bennett@detma.org</a:t>
            </a:r>
          </a:p>
        </p:txBody>
      </p:sp>
      <p:sp>
        <p:nvSpPr>
          <p:cNvPr id="254" name="Content Placeholder 3"/>
          <p:cNvSpPr txBox="1"/>
          <p:nvPr/>
        </p:nvSpPr>
        <p:spPr>
          <a:xfrm>
            <a:off x="497411" y="1419270"/>
            <a:ext cx="415079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indent="285750" algn="ctr">
              <a:defRPr b="1" sz="2000" u="sng">
                <a:solidFill>
                  <a:srgbClr val="032B4A"/>
                </a:solidFill>
              </a:defRPr>
            </a:pPr>
            <a:r>
              <a:t>Quick Links and Contacts</a:t>
            </a:r>
            <a:endParaRPr sz="2400"/>
          </a:p>
          <a:p>
            <a:pPr indent="285750" algn="ctr">
              <a:defRPr b="1" sz="2400" u="sng">
                <a:solidFill>
                  <a:srgbClr val="032B4A"/>
                </a:solidFill>
              </a:defRPr>
            </a:pPr>
          </a:p>
          <a:p>
            <a:pPr indent="285750" algn="ctr">
              <a:defRPr b="1" sz="2000" u="sng">
                <a:solidFill>
                  <a:srgbClr val="032B4A"/>
                </a:solidFill>
              </a:defRPr>
            </a:pPr>
            <a:r>
              <a:rPr>
                <a:solidFill>
                  <a:srgbClr val="0000FF"/>
                </a:solidFill>
                <a:uFill>
                  <a:solidFill>
                    <a:srgbClr val="0000FF"/>
                  </a:solidFill>
                </a:uFill>
                <a:hlinkClick r:id="rId3" invalidUrl="" action="" tgtFrame="" tooltip="" history="1" highlightClick="0" endSnd="0"/>
              </a:rPr>
              <a:t>Mass.gov/Rapid-Response</a:t>
            </a:r>
            <a:endParaRPr sz="2400"/>
          </a:p>
          <a:p>
            <a:pPr indent="285750" algn="ctr">
              <a:defRPr sz="2000">
                <a:solidFill>
                  <a:srgbClr val="032B4A"/>
                </a:solidFill>
              </a:defRPr>
            </a:pPr>
            <a:r>
              <a:t>(800) 252-1591</a:t>
            </a:r>
            <a:endParaRPr sz="2400"/>
          </a:p>
          <a:p>
            <a:pPr indent="285750" algn="ctr">
              <a:defRPr sz="2400">
                <a:solidFill>
                  <a:srgbClr val="032B4A"/>
                </a:solidFill>
              </a:defRPr>
            </a:pPr>
          </a:p>
          <a:p>
            <a:pPr indent="285750" algn="ctr">
              <a:defRPr b="1" sz="2000" u="sng">
                <a:solidFill>
                  <a:srgbClr val="032B4A"/>
                </a:solidFill>
              </a:defRPr>
            </a:pPr>
            <a:r>
              <a:rPr>
                <a:solidFill>
                  <a:srgbClr val="0000FF"/>
                </a:solidFill>
                <a:uFill>
                  <a:solidFill>
                    <a:srgbClr val="0000FF"/>
                  </a:solidFill>
                </a:uFill>
                <a:hlinkClick r:id="rId4" invalidUrl="" action="" tgtFrame="" tooltip="" history="1" highlightClick="0" endSnd="0"/>
              </a:rPr>
              <a:t>Mass.gov/</a:t>
            </a:r>
            <a:r>
              <a:rPr>
                <a:solidFill>
                  <a:srgbClr val="0000FF"/>
                </a:solidFill>
                <a:uFill>
                  <a:solidFill>
                    <a:srgbClr val="0000FF"/>
                  </a:solidFill>
                </a:uFill>
                <a:hlinkClick r:id="rId4" invalidUrl="" action="" tgtFrame="" tooltip="" history="1" highlightClick="0" endSnd="0"/>
              </a:rPr>
              <a:t>dua</a:t>
            </a:r>
            <a:r>
              <a:rPr>
                <a:solidFill>
                  <a:srgbClr val="0000FF"/>
                </a:solidFill>
                <a:uFill>
                  <a:solidFill>
                    <a:srgbClr val="0000FF"/>
                  </a:solidFill>
                </a:uFill>
                <a:hlinkClick r:id="rId4" invalidUrl="" action="" tgtFrame="" tooltip="" history="1" highlightClick="0" endSnd="0"/>
              </a:rPr>
              <a:t>/</a:t>
            </a:r>
            <a:r>
              <a:rPr>
                <a:solidFill>
                  <a:srgbClr val="0000FF"/>
                </a:solidFill>
                <a:uFill>
                  <a:solidFill>
                    <a:srgbClr val="0000FF"/>
                  </a:solidFill>
                </a:uFill>
                <a:hlinkClick r:id="rId4" invalidUrl="" action="" tgtFrame="" tooltip="" history="1" highlightClick="0" endSnd="0"/>
              </a:rPr>
              <a:t>WorkShare</a:t>
            </a:r>
            <a:r>
              <a:t> </a:t>
            </a:r>
          </a:p>
          <a:p>
            <a:pPr indent="285750" algn="ctr">
              <a:defRPr sz="2000">
                <a:solidFill>
                  <a:srgbClr val="032B4A"/>
                </a:solidFill>
              </a:defRPr>
            </a:pPr>
            <a:r>
              <a:t>(617) 626-6877</a:t>
            </a:r>
            <a:endParaRPr sz="2400"/>
          </a:p>
          <a:p>
            <a:pPr indent="285750" algn="ctr">
              <a:defRPr sz="2000">
                <a:solidFill>
                  <a:srgbClr val="032B4A"/>
                </a:solidFill>
              </a:defRPr>
            </a:pPr>
          </a:p>
          <a:p>
            <a:pPr indent="285750" algn="ctr">
              <a:defRPr b="1" sz="2000" u="sng">
                <a:solidFill>
                  <a:srgbClr val="032B4A"/>
                </a:solidFill>
              </a:defRPr>
            </a:pPr>
            <a:r>
              <a:rPr>
                <a:solidFill>
                  <a:srgbClr val="0000FF"/>
                </a:solidFill>
                <a:uFill>
                  <a:solidFill>
                    <a:srgbClr val="0000FF"/>
                  </a:solidFill>
                </a:uFill>
                <a:hlinkClick r:id="rId5" invalidUrl="" action="" tgtFrame="" tooltip="" history="1" highlightClick="0" endSnd="0"/>
              </a:rPr>
              <a:t>Mass.gov/unemployment-insurance-</a:t>
            </a:r>
            <a:r>
              <a:rPr>
                <a:solidFill>
                  <a:srgbClr val="0000FF"/>
                </a:solidFill>
                <a:uFill>
                  <a:solidFill>
                    <a:srgbClr val="0000FF"/>
                  </a:solidFill>
                </a:uFill>
                <a:hlinkClick r:id="rId5" invalidUrl="" action="" tgtFrame="" tooltip="" history="1" highlightClick="0" endSnd="0"/>
              </a:rPr>
              <a:t>ui</a:t>
            </a:r>
            <a:r>
              <a:rPr>
                <a:solidFill>
                  <a:srgbClr val="0000FF"/>
                </a:solidFill>
                <a:uFill>
                  <a:solidFill>
                    <a:srgbClr val="0000FF"/>
                  </a:solidFill>
                </a:uFill>
                <a:hlinkClick r:id="rId5" invalidUrl="" action="" tgtFrame="" tooltip="" history="1" highlightClick="0" endSnd="0"/>
              </a:rPr>
              <a:t>-for-employers</a:t>
            </a:r>
            <a:r>
              <a:rPr u="none"/>
              <a:t> </a:t>
            </a:r>
          </a:p>
          <a:p>
            <a:pPr indent="285750" algn="ctr">
              <a:defRPr sz="2000">
                <a:solidFill>
                  <a:srgbClr val="032B4A"/>
                </a:solidFill>
              </a:defRPr>
            </a:pPr>
            <a:r>
              <a:t>(617) 626-5075</a:t>
            </a:r>
          </a:p>
          <a:p>
            <a:pPr indent="285750" algn="ctr">
              <a:defRPr sz="2400">
                <a:solidFill>
                  <a:srgbClr val="032B4A"/>
                </a:solidFill>
              </a:defRPr>
            </a:pPr>
          </a:p>
          <a:p>
            <a:pPr indent="285750" algn="ctr">
              <a:defRPr>
                <a:solidFill>
                  <a:srgbClr val="032B4A"/>
                </a:solidFill>
              </a:defRPr>
            </a:pPr>
            <a:r>
              <a:t>*</a:t>
            </a:r>
            <a:r>
              <a:rPr i="1"/>
              <a:t>Certificate of Good Standing </a:t>
            </a:r>
            <a:r>
              <a:t>is required for the WorkShare program </a:t>
            </a:r>
          </a:p>
        </p:txBody>
      </p:sp>
      <p:pic>
        <p:nvPicPr>
          <p:cNvPr id="255" name="Object 5" descr="Object 5"/>
          <p:cNvPicPr>
            <a:picLocks noChangeAspect="1"/>
          </p:cNvPicPr>
          <p:nvPr/>
        </p:nvPicPr>
        <p:blipFill>
          <a:blip r:embed="rId6">
            <a:extLst/>
          </a:blip>
          <a:stretch>
            <a:fillRect/>
          </a:stretch>
        </p:blipFill>
        <p:spPr>
          <a:xfrm>
            <a:off x="6096000" y="6357992"/>
            <a:ext cx="2209800" cy="347609"/>
          </a:xfrm>
          <a:prstGeom prst="rect">
            <a:avLst/>
          </a:prstGeom>
          <a:ln w="12700">
            <a:miter lim="400000"/>
          </a:ln>
        </p:spPr>
      </p:pic>
      <p:pic>
        <p:nvPicPr>
          <p:cNvPr id="256" name="Picture 4" descr="Picture 4"/>
          <p:cNvPicPr>
            <a:picLocks noChangeAspect="1"/>
          </p:cNvPicPr>
          <p:nvPr/>
        </p:nvPicPr>
        <p:blipFill>
          <a:blip r:embed="rId7">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itle 1"/>
          <p:cNvSpPr txBox="1"/>
          <p:nvPr>
            <p:ph type="title"/>
          </p:nvPr>
        </p:nvSpPr>
        <p:spPr>
          <a:xfrm>
            <a:off x="-1" y="139613"/>
            <a:ext cx="9144001" cy="954350"/>
          </a:xfrm>
          <a:prstGeom prst="rect">
            <a:avLst/>
          </a:prstGeom>
        </p:spPr>
        <p:txBody>
          <a:bodyPr/>
          <a:lstStyle>
            <a:lvl1pPr algn="ctr" defTabSz="448055">
              <a:defRPr sz="3400"/>
            </a:lvl1pPr>
          </a:lstStyle>
          <a:p>
            <a:pPr/>
            <a:r>
              <a:t>For Assistance with Rapid Response Services</a:t>
            </a:r>
          </a:p>
        </p:txBody>
      </p:sp>
      <p:sp>
        <p:nvSpPr>
          <p:cNvPr id="259" name="Slide Number Placeholder 2"/>
          <p:cNvSpPr txBox="1"/>
          <p:nvPr>
            <p:ph type="sldNum" sz="quarter" idx="2"/>
          </p:nvPr>
        </p:nvSpPr>
        <p:spPr>
          <a:xfrm>
            <a:off x="8559796" y="6470713"/>
            <a:ext cx="127001"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0" name="Content Placeholder 8"/>
          <p:cNvSpPr txBox="1"/>
          <p:nvPr>
            <p:ph type="body" sz="half" idx="1"/>
          </p:nvPr>
        </p:nvSpPr>
        <p:spPr>
          <a:xfrm>
            <a:off x="4783666" y="1446234"/>
            <a:ext cx="3903134" cy="4649766"/>
          </a:xfrm>
          <a:prstGeom prst="rect">
            <a:avLst/>
          </a:prstGeom>
        </p:spPr>
        <p:txBody>
          <a:bodyPr/>
          <a:lstStyle/>
          <a:p>
            <a:pPr marL="0" indent="0">
              <a:lnSpc>
                <a:spcPct val="108000"/>
              </a:lnSpc>
              <a:spcBef>
                <a:spcPts val="0"/>
              </a:spcBef>
              <a:buSzTx/>
              <a:buNone/>
              <a:defRPr b="1" sz="1400" u="sng"/>
            </a:pPr>
            <a:r>
              <a:t>Southeast Region</a:t>
            </a:r>
          </a:p>
          <a:p>
            <a:pPr marL="0" indent="0">
              <a:lnSpc>
                <a:spcPct val="108000"/>
              </a:lnSpc>
              <a:spcBef>
                <a:spcPts val="0"/>
              </a:spcBef>
              <a:buSzTx/>
              <a:buNone/>
              <a:defRPr b="1" sz="1400"/>
            </a:pPr>
            <a:r>
              <a:t>Helder Teixeira</a:t>
            </a:r>
          </a:p>
          <a:p>
            <a:pPr marL="0" indent="0">
              <a:lnSpc>
                <a:spcPct val="108000"/>
              </a:lnSpc>
              <a:spcBef>
                <a:spcPts val="0"/>
              </a:spcBef>
              <a:buSzTx/>
              <a:buNone/>
              <a:defRPr sz="1400"/>
            </a:pPr>
            <a:r>
              <a:t>Rapid Response Coordinator II</a:t>
            </a:r>
          </a:p>
          <a:p>
            <a:pPr marL="0" indent="0">
              <a:lnSpc>
                <a:spcPct val="108000"/>
              </a:lnSpc>
              <a:spcBef>
                <a:spcPts val="0"/>
              </a:spcBef>
              <a:buSzTx/>
              <a:buNone/>
              <a:defRPr sz="1400"/>
            </a:pPr>
            <a:r>
              <a:t>MassHire Taunton Career Center</a:t>
            </a:r>
          </a:p>
          <a:p>
            <a:pPr marL="0" indent="0">
              <a:lnSpc>
                <a:spcPct val="108000"/>
              </a:lnSpc>
              <a:spcBef>
                <a:spcPts val="0"/>
              </a:spcBef>
              <a:buSzTx/>
              <a:buNone/>
              <a:defRPr sz="1400"/>
            </a:pPr>
            <a:r>
              <a:t>72 School St</a:t>
            </a:r>
            <a:r>
              <a:t>reet,</a:t>
            </a:r>
            <a:r>
              <a:t> </a:t>
            </a:r>
          </a:p>
          <a:p>
            <a:pPr marL="0" indent="0">
              <a:lnSpc>
                <a:spcPct val="108000"/>
              </a:lnSpc>
              <a:spcBef>
                <a:spcPts val="0"/>
              </a:spcBef>
              <a:buSzTx/>
              <a:buNone/>
              <a:defRPr sz="1400"/>
            </a:pPr>
            <a:r>
              <a:t>Taunton, MA 02301</a:t>
            </a:r>
          </a:p>
          <a:p>
            <a:pPr marL="0" indent="0">
              <a:lnSpc>
                <a:spcPct val="108000"/>
              </a:lnSpc>
              <a:spcBef>
                <a:spcPts val="0"/>
              </a:spcBef>
              <a:buSzTx/>
              <a:buNone/>
              <a:defRPr sz="1400"/>
            </a:pPr>
            <a:r>
              <a:t>(508) 977-1421</a:t>
            </a:r>
          </a:p>
          <a:p>
            <a:pPr marL="0" indent="0">
              <a:lnSpc>
                <a:spcPct val="108000"/>
              </a:lnSpc>
              <a:spcBef>
                <a:spcPts val="0"/>
              </a:spcBef>
              <a:buSzTx/>
              <a:buNone/>
              <a:defRPr b="1" sz="1400" u="sng">
                <a:solidFill>
                  <a:srgbClr val="0000FF"/>
                </a:solidFill>
                <a:uFill>
                  <a:solidFill>
                    <a:srgbClr val="0000FF"/>
                  </a:solidFill>
                </a:uFill>
              </a:defRPr>
            </a:pPr>
            <a:r>
              <a:rPr>
                <a:hlinkClick r:id="rId2" invalidUrl="" action="" tgtFrame="" tooltip="" history="1" highlightClick="0" endSnd="0"/>
              </a:rPr>
              <a:t>helder.teixeira@detma.org</a:t>
            </a:r>
          </a:p>
          <a:p>
            <a:pPr marL="0" indent="0">
              <a:lnSpc>
                <a:spcPct val="108000"/>
              </a:lnSpc>
              <a:spcBef>
                <a:spcPts val="0"/>
              </a:spcBef>
              <a:buSzTx/>
              <a:buNone/>
              <a:defRPr sz="1400" u="sng">
                <a:solidFill>
                  <a:srgbClr val="0000FF"/>
                </a:solidFill>
                <a:uFill>
                  <a:solidFill>
                    <a:srgbClr val="0000FF"/>
                  </a:solidFill>
                </a:uFill>
              </a:defRPr>
            </a:pPr>
          </a:p>
          <a:p>
            <a:pPr marL="0" indent="0">
              <a:lnSpc>
                <a:spcPct val="108000"/>
              </a:lnSpc>
              <a:spcBef>
                <a:spcPts val="0"/>
              </a:spcBef>
              <a:buSzTx/>
              <a:buNone/>
              <a:defRPr b="1" sz="1400" u="sng"/>
            </a:pPr>
            <a:r>
              <a:t>Western Region</a:t>
            </a:r>
          </a:p>
          <a:p>
            <a:pPr marL="0" indent="0">
              <a:lnSpc>
                <a:spcPct val="108000"/>
              </a:lnSpc>
              <a:spcBef>
                <a:spcPts val="0"/>
              </a:spcBef>
              <a:buSzTx/>
              <a:buNone/>
              <a:defRPr b="1" sz="1400"/>
            </a:pPr>
            <a:r>
              <a:t>Carol Snyder</a:t>
            </a:r>
          </a:p>
          <a:p>
            <a:pPr marL="0" indent="0">
              <a:lnSpc>
                <a:spcPct val="108000"/>
              </a:lnSpc>
              <a:spcBef>
                <a:spcPts val="0"/>
              </a:spcBef>
              <a:buSzTx/>
              <a:buNone/>
              <a:defRPr sz="1400"/>
            </a:pPr>
            <a:r>
              <a:t>Rapid Response Coordinator II</a:t>
            </a:r>
          </a:p>
          <a:p>
            <a:pPr marL="0" indent="0">
              <a:lnSpc>
                <a:spcPct val="108000"/>
              </a:lnSpc>
              <a:spcBef>
                <a:spcPts val="0"/>
              </a:spcBef>
              <a:buSzTx/>
              <a:buNone/>
              <a:defRPr sz="1400"/>
            </a:pPr>
            <a:r>
              <a:t>MassHire Springfield Career Center</a:t>
            </a:r>
          </a:p>
          <a:p>
            <a:pPr marL="0" indent="0">
              <a:lnSpc>
                <a:spcPct val="108000"/>
              </a:lnSpc>
              <a:spcBef>
                <a:spcPts val="0"/>
              </a:spcBef>
              <a:buSzTx/>
              <a:buNone/>
              <a:defRPr sz="1400"/>
            </a:pPr>
            <a:r>
              <a:t>95 Liberty St</a:t>
            </a:r>
            <a:r>
              <a:t>reet,</a:t>
            </a:r>
          </a:p>
          <a:p>
            <a:pPr marL="0" indent="0">
              <a:lnSpc>
                <a:spcPct val="108000"/>
              </a:lnSpc>
              <a:spcBef>
                <a:spcPts val="0"/>
              </a:spcBef>
              <a:buSzTx/>
              <a:buNone/>
              <a:defRPr sz="1400"/>
            </a:pPr>
            <a:r>
              <a:t> Springfield, MA 01103</a:t>
            </a:r>
          </a:p>
          <a:p>
            <a:pPr marL="0" indent="0">
              <a:lnSpc>
                <a:spcPct val="108000"/>
              </a:lnSpc>
              <a:spcBef>
                <a:spcPts val="0"/>
              </a:spcBef>
              <a:buSzTx/>
              <a:buNone/>
              <a:defRPr sz="1400"/>
            </a:pPr>
            <a:r>
              <a:t>(617) 438-7896</a:t>
            </a:r>
          </a:p>
          <a:p>
            <a:pPr marL="0" indent="0">
              <a:lnSpc>
                <a:spcPct val="108000"/>
              </a:lnSpc>
              <a:spcBef>
                <a:spcPts val="0"/>
              </a:spcBef>
              <a:buSzTx/>
              <a:buNone/>
              <a:defRPr b="1" sz="1400" u="sng">
                <a:solidFill>
                  <a:srgbClr val="0000FF"/>
                </a:solidFill>
                <a:uFill>
                  <a:solidFill>
                    <a:srgbClr val="0000FF"/>
                  </a:solidFill>
                </a:uFill>
              </a:defRPr>
            </a:pPr>
            <a:r>
              <a:rPr>
                <a:hlinkClick r:id="rId2" invalidUrl="" action="" tgtFrame="" tooltip="" history="1" highlightClick="0" endSnd="0"/>
              </a:rPr>
              <a:t>carol.snyder@detma.org</a:t>
            </a:r>
          </a:p>
        </p:txBody>
      </p:sp>
      <p:sp>
        <p:nvSpPr>
          <p:cNvPr id="261" name="Content Placeholder 9"/>
          <p:cNvSpPr txBox="1"/>
          <p:nvPr/>
        </p:nvSpPr>
        <p:spPr>
          <a:xfrm>
            <a:off x="778929" y="1446234"/>
            <a:ext cx="3903142" cy="4649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108000"/>
              </a:lnSpc>
              <a:defRPr b="1" sz="1400" u="sng">
                <a:solidFill>
                  <a:srgbClr val="032B4A"/>
                </a:solidFill>
              </a:defRPr>
            </a:pPr>
            <a:r>
              <a:t>Central Region</a:t>
            </a:r>
            <a:endParaRPr sz="2400"/>
          </a:p>
          <a:p>
            <a:pPr>
              <a:lnSpc>
                <a:spcPct val="108000"/>
              </a:lnSpc>
              <a:defRPr b="1" sz="1400">
                <a:solidFill>
                  <a:srgbClr val="032B4A"/>
                </a:solidFill>
              </a:defRPr>
            </a:pPr>
            <a:r>
              <a:t>Sandra Foley</a:t>
            </a:r>
            <a:endParaRPr sz="2400"/>
          </a:p>
          <a:p>
            <a:pPr>
              <a:lnSpc>
                <a:spcPct val="108000"/>
              </a:lnSpc>
              <a:defRPr sz="1400">
                <a:solidFill>
                  <a:srgbClr val="032B4A"/>
                </a:solidFill>
              </a:defRPr>
            </a:pPr>
            <a:r>
              <a:t>Rapid Response Coordinator II</a:t>
            </a:r>
            <a:endParaRPr sz="2400"/>
          </a:p>
          <a:p>
            <a:pPr>
              <a:lnSpc>
                <a:spcPct val="108000"/>
              </a:lnSpc>
              <a:defRPr sz="1400">
                <a:solidFill>
                  <a:srgbClr val="032B4A"/>
                </a:solidFill>
              </a:defRPr>
            </a:pPr>
            <a:r>
              <a:t>MassHire North Central Career Center</a:t>
            </a:r>
            <a:endParaRPr sz="2400"/>
          </a:p>
          <a:p>
            <a:pPr>
              <a:lnSpc>
                <a:spcPct val="108000"/>
              </a:lnSpc>
              <a:defRPr sz="1400">
                <a:solidFill>
                  <a:srgbClr val="032B4A"/>
                </a:solidFill>
              </a:defRPr>
            </a:pPr>
            <a:r>
              <a:t>100 Erdman Way</a:t>
            </a:r>
            <a:r>
              <a:t>,</a:t>
            </a:r>
            <a:r>
              <a:t> </a:t>
            </a:r>
          </a:p>
          <a:p>
            <a:pPr>
              <a:lnSpc>
                <a:spcPct val="108000"/>
              </a:lnSpc>
              <a:defRPr sz="1400">
                <a:solidFill>
                  <a:srgbClr val="032B4A"/>
                </a:solidFill>
              </a:defRPr>
            </a:pPr>
            <a:r>
              <a:t>Leominster, MA 01453</a:t>
            </a:r>
            <a:endParaRPr sz="2400"/>
          </a:p>
          <a:p>
            <a:pPr>
              <a:lnSpc>
                <a:spcPct val="108000"/>
              </a:lnSpc>
              <a:defRPr sz="1400">
                <a:solidFill>
                  <a:srgbClr val="032B4A"/>
                </a:solidFill>
              </a:defRPr>
            </a:pPr>
            <a:r>
              <a:t>(617) 438-7894</a:t>
            </a:r>
            <a:endParaRPr sz="2400"/>
          </a:p>
          <a:p>
            <a:pPr>
              <a:lnSpc>
                <a:spcPct val="108000"/>
              </a:lnSpc>
              <a:defRPr b="1" sz="1400" u="sng">
                <a:solidFill>
                  <a:srgbClr val="0000FF"/>
                </a:solidFill>
                <a:uFill>
                  <a:solidFill>
                    <a:srgbClr val="0000FF"/>
                  </a:solidFill>
                </a:uFill>
              </a:defRPr>
            </a:pPr>
            <a:r>
              <a:rPr>
                <a:hlinkClick r:id="rId2" invalidUrl="" action="" tgtFrame="" tooltip="" history="1" highlightClick="0" endSnd="0"/>
              </a:rPr>
              <a:t>sandra.foley@detma.org</a:t>
            </a:r>
            <a:endParaRPr>
              <a:solidFill>
                <a:srgbClr val="032B4A"/>
              </a:solidFill>
            </a:endParaRPr>
          </a:p>
          <a:p>
            <a:pPr>
              <a:lnSpc>
                <a:spcPct val="108000"/>
              </a:lnSpc>
              <a:defRPr sz="1400" u="sng">
                <a:solidFill>
                  <a:srgbClr val="032B4A"/>
                </a:solidFill>
                <a:uFill>
                  <a:solidFill>
                    <a:srgbClr val="0000FF"/>
                  </a:solidFill>
                </a:uFill>
              </a:defRPr>
            </a:pPr>
          </a:p>
          <a:p>
            <a:pPr>
              <a:lnSpc>
                <a:spcPct val="108000"/>
              </a:lnSpc>
              <a:defRPr b="1" sz="1400" u="sng">
                <a:solidFill>
                  <a:srgbClr val="032B4A"/>
                </a:solidFill>
              </a:defRPr>
            </a:pPr>
            <a:r>
              <a:t>Northeast Region</a:t>
            </a:r>
          </a:p>
          <a:p>
            <a:pPr>
              <a:lnSpc>
                <a:spcPct val="108000"/>
              </a:lnSpc>
              <a:defRPr b="1" sz="1400">
                <a:solidFill>
                  <a:srgbClr val="032B4A"/>
                </a:solidFill>
              </a:defRPr>
            </a:pPr>
            <a:r>
              <a:t>Norca Disla-Shannon, M.Ed. </a:t>
            </a:r>
            <a:endParaRPr sz="2400"/>
          </a:p>
          <a:p>
            <a:pPr>
              <a:lnSpc>
                <a:spcPct val="108000"/>
              </a:lnSpc>
              <a:defRPr sz="1400">
                <a:solidFill>
                  <a:srgbClr val="032B4A"/>
                </a:solidFill>
              </a:defRPr>
            </a:pPr>
            <a:r>
              <a:t>Rapid Response Coordinator II</a:t>
            </a:r>
            <a:endParaRPr sz="2400"/>
          </a:p>
          <a:p>
            <a:pPr>
              <a:lnSpc>
                <a:spcPct val="108000"/>
              </a:lnSpc>
              <a:defRPr sz="1400">
                <a:solidFill>
                  <a:srgbClr val="032B4A"/>
                </a:solidFill>
              </a:defRPr>
            </a:pPr>
            <a:r>
              <a:t>MassHire Merrimack Valley Career Center</a:t>
            </a:r>
            <a:endParaRPr sz="2400"/>
          </a:p>
          <a:p>
            <a:pPr>
              <a:lnSpc>
                <a:spcPct val="108000"/>
              </a:lnSpc>
              <a:defRPr sz="1400">
                <a:solidFill>
                  <a:srgbClr val="032B4A"/>
                </a:solidFill>
              </a:defRPr>
            </a:pPr>
            <a:r>
              <a:t>255 Essex St</a:t>
            </a:r>
            <a:r>
              <a:t>reet,</a:t>
            </a:r>
            <a:r>
              <a:t> </a:t>
            </a:r>
          </a:p>
          <a:p>
            <a:pPr>
              <a:lnSpc>
                <a:spcPct val="108000"/>
              </a:lnSpc>
              <a:defRPr sz="1400">
                <a:solidFill>
                  <a:srgbClr val="032B4A"/>
                </a:solidFill>
              </a:defRPr>
            </a:pPr>
            <a:r>
              <a:t>Lawrence, MA 01840</a:t>
            </a:r>
            <a:endParaRPr sz="2400"/>
          </a:p>
          <a:p>
            <a:pPr>
              <a:lnSpc>
                <a:spcPct val="108000"/>
              </a:lnSpc>
              <a:defRPr sz="1400">
                <a:solidFill>
                  <a:srgbClr val="032B4A"/>
                </a:solidFill>
              </a:defRPr>
            </a:pPr>
            <a:r>
              <a:t>(978) 722-7013</a:t>
            </a:r>
            <a:endParaRPr sz="2400"/>
          </a:p>
          <a:p>
            <a:pPr>
              <a:lnSpc>
                <a:spcPct val="108000"/>
              </a:lnSpc>
              <a:defRPr b="1" sz="1400" u="sng">
                <a:solidFill>
                  <a:srgbClr val="0000FF"/>
                </a:solidFill>
                <a:uFill>
                  <a:solidFill>
                    <a:srgbClr val="0000FF"/>
                  </a:solidFill>
                </a:uFill>
              </a:defRPr>
            </a:pPr>
            <a:r>
              <a:rPr>
                <a:hlinkClick r:id="rId2" invalidUrl="" action="" tgtFrame="" tooltip="" history="1" highlightClick="0" endSnd="0"/>
              </a:rPr>
              <a:t>norca.disla-shannon@detma.org</a:t>
            </a:r>
          </a:p>
        </p:txBody>
      </p:sp>
      <p:pic>
        <p:nvPicPr>
          <p:cNvPr id="262" name="Object 5" descr="Object 5"/>
          <p:cNvPicPr>
            <a:picLocks noChangeAspect="1"/>
          </p:cNvPicPr>
          <p:nvPr/>
        </p:nvPicPr>
        <p:blipFill>
          <a:blip r:embed="rId3">
            <a:extLst/>
          </a:blip>
          <a:stretch>
            <a:fillRect/>
          </a:stretch>
        </p:blipFill>
        <p:spPr>
          <a:xfrm>
            <a:off x="6096000" y="6357992"/>
            <a:ext cx="2209800" cy="347609"/>
          </a:xfrm>
          <a:prstGeom prst="rect">
            <a:avLst/>
          </a:prstGeom>
          <a:ln w="12700">
            <a:miter lim="400000"/>
          </a:ln>
        </p:spPr>
      </p:pic>
      <p:pic>
        <p:nvPicPr>
          <p:cNvPr id="263" name="Picture 4" descr="Picture 4"/>
          <p:cNvPicPr>
            <a:picLocks noChangeAspect="1"/>
          </p:cNvPicPr>
          <p:nvPr/>
        </p:nvPicPr>
        <p:blipFill>
          <a:blip r:embed="rId4">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Title 7"/>
          <p:cNvSpPr txBox="1"/>
          <p:nvPr>
            <p:ph type="title"/>
          </p:nvPr>
        </p:nvSpPr>
        <p:spPr>
          <a:xfrm>
            <a:off x="0" y="139613"/>
            <a:ext cx="9144000" cy="954350"/>
          </a:xfrm>
          <a:prstGeom prst="rect">
            <a:avLst/>
          </a:prstGeom>
        </p:spPr>
        <p:txBody>
          <a:bodyPr/>
          <a:lstStyle/>
          <a:p>
            <a:pPr algn="ctr" defTabSz="443483">
              <a:defRPr sz="3400"/>
            </a:pPr>
            <a:r>
              <a:t>What to </a:t>
            </a:r>
            <a:r>
              <a:rPr sz="3600"/>
              <a:t>Expect</a:t>
            </a:r>
            <a:r>
              <a:t> Working with Rapid Response</a:t>
            </a:r>
          </a:p>
        </p:txBody>
      </p:sp>
      <p:sp>
        <p:nvSpPr>
          <p:cNvPr id="266" name="Slide Number Placeholder 2"/>
          <p:cNvSpPr txBox="1"/>
          <p:nvPr>
            <p:ph type="sldNum" sz="quarter" idx="2"/>
          </p:nvPr>
        </p:nvSpPr>
        <p:spPr>
          <a:xfrm>
            <a:off x="8559796" y="6470713"/>
            <a:ext cx="127001" cy="1397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7" name="Content Placeholder 10"/>
          <p:cNvSpPr txBox="1"/>
          <p:nvPr>
            <p:ph type="body" idx="1"/>
          </p:nvPr>
        </p:nvSpPr>
        <p:spPr>
          <a:xfrm>
            <a:off x="457200" y="1327699"/>
            <a:ext cx="8458200" cy="4746753"/>
          </a:xfrm>
          <a:prstGeom prst="rect">
            <a:avLst/>
          </a:prstGeom>
        </p:spPr>
        <p:txBody>
          <a:bodyPr/>
          <a:lstStyle/>
          <a:p>
            <a:pPr marL="0" indent="0">
              <a:spcBef>
                <a:spcPts val="1200"/>
              </a:spcBef>
              <a:buSzTx/>
              <a:buNone/>
              <a:defRPr sz="1700"/>
            </a:pPr>
            <a:r>
              <a:t>While you may not be able to change the business conditions that make layoffs necessary, calling the MassHire Department of Career Services (MDCS) Rapid Response Team can reduce the cost of layoffs for you and your employees. </a:t>
            </a:r>
            <a:endParaRPr sz="2000"/>
          </a:p>
          <a:p>
            <a:pPr marL="0" indent="0">
              <a:spcBef>
                <a:spcPts val="1200"/>
              </a:spcBef>
              <a:buSzTx/>
              <a:buNone/>
              <a:defRPr sz="1700"/>
            </a:pPr>
            <a:r>
              <a:t> In working with Rapid Response, you can expect:</a:t>
            </a:r>
            <a:endParaRPr sz="2000"/>
          </a:p>
          <a:p>
            <a:pPr>
              <a:spcBef>
                <a:spcPts val="1200"/>
              </a:spcBef>
              <a:defRPr sz="1700"/>
            </a:pPr>
            <a:r>
              <a:t>A quick response to your transition planning needs</a:t>
            </a:r>
            <a:endParaRPr sz="2000"/>
          </a:p>
          <a:p>
            <a:pPr>
              <a:spcBef>
                <a:spcPts val="1200"/>
              </a:spcBef>
              <a:defRPr sz="1700"/>
            </a:pPr>
            <a:r>
              <a:t>Confidentiality </a:t>
            </a:r>
          </a:p>
          <a:p>
            <a:pPr>
              <a:spcBef>
                <a:spcPts val="1200"/>
              </a:spcBef>
              <a:defRPr sz="1700"/>
            </a:pPr>
            <a:r>
              <a:t>Information about alternatives that may reduce or avoid the layoff, or possible future layoffs</a:t>
            </a:r>
            <a:endParaRPr sz="2000"/>
          </a:p>
          <a:p>
            <a:pPr>
              <a:spcBef>
                <a:spcPts val="1200"/>
              </a:spcBef>
              <a:defRPr sz="1700"/>
            </a:pPr>
            <a:r>
              <a:t>Pre-layoff services designed to help workers shorten their transition</a:t>
            </a:r>
            <a:r>
              <a:t> </a:t>
            </a:r>
            <a:r>
              <a:t>time</a:t>
            </a:r>
            <a:endParaRPr sz="2000"/>
          </a:p>
          <a:p>
            <a:pPr>
              <a:spcBef>
                <a:spcPts val="1200"/>
              </a:spcBef>
              <a:defRPr sz="1700"/>
            </a:pPr>
            <a:r>
              <a:t>Information on MassHire Career Centers and Unemployment Insurance</a:t>
            </a:r>
            <a:endParaRPr sz="2000"/>
          </a:p>
          <a:p>
            <a:pPr>
              <a:spcBef>
                <a:spcPts val="1200"/>
              </a:spcBef>
              <a:defRPr sz="1700"/>
            </a:pPr>
            <a:r>
              <a:t>Assistance in maintaining worker morale and productivity during the transition</a:t>
            </a:r>
            <a:endParaRPr sz="2000"/>
          </a:p>
          <a:p>
            <a:pPr>
              <a:spcBef>
                <a:spcPts val="1200"/>
              </a:spcBef>
              <a:defRPr sz="1700"/>
            </a:pPr>
            <a:r>
              <a:t>Assistance in preparing affected workers to find new employment</a:t>
            </a:r>
            <a:endParaRPr sz="2000"/>
          </a:p>
          <a:p>
            <a:pPr>
              <a:spcBef>
                <a:spcPts val="1200"/>
              </a:spcBef>
              <a:defRPr sz="1700"/>
            </a:pPr>
            <a:r>
              <a:t>Coordination with AFL-CIO Rapid Response Team members for union employees</a:t>
            </a:r>
          </a:p>
        </p:txBody>
      </p:sp>
      <p:pic>
        <p:nvPicPr>
          <p:cNvPr id="268" name="Object 5" descr="Object 5"/>
          <p:cNvPicPr>
            <a:picLocks noChangeAspect="1"/>
          </p:cNvPicPr>
          <p:nvPr/>
        </p:nvPicPr>
        <p:blipFill>
          <a:blip r:embed="rId2">
            <a:extLst/>
          </a:blip>
          <a:stretch>
            <a:fillRect/>
          </a:stretch>
        </p:blipFill>
        <p:spPr>
          <a:xfrm>
            <a:off x="6096000" y="6357992"/>
            <a:ext cx="2209800" cy="347609"/>
          </a:xfrm>
          <a:prstGeom prst="rect">
            <a:avLst/>
          </a:prstGeom>
          <a:ln w="12700">
            <a:miter lim="400000"/>
          </a:ln>
        </p:spPr>
      </p:pic>
      <p:pic>
        <p:nvPicPr>
          <p:cNvPr id="269" name="Picture 4" descr="Picture 4"/>
          <p:cNvPicPr>
            <a:picLocks noChangeAspect="1"/>
          </p:cNvPicPr>
          <p:nvPr/>
        </p:nvPicPr>
        <p:blipFill>
          <a:blip r:embed="rId3">
            <a:extLst/>
          </a:blip>
          <a:srcRect l="1785" t="14556" r="3570" b="12387"/>
          <a:stretch>
            <a:fillRect/>
          </a:stretch>
        </p:blipFill>
        <p:spPr>
          <a:xfrm>
            <a:off x="410563" y="6248400"/>
            <a:ext cx="2637438" cy="6096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FFFFFF"/>
      </a:dk1>
      <a:lt1>
        <a:srgbClr val="FFFFFF"/>
      </a:lt1>
      <a:dk2>
        <a:srgbClr val="A7A7A7"/>
      </a:dk2>
      <a:lt2>
        <a:srgbClr val="535353"/>
      </a:lt2>
      <a:accent1>
        <a:srgbClr val="D1D3D4"/>
      </a:accent1>
      <a:accent2>
        <a:srgbClr val="63BCE6"/>
      </a:accent2>
      <a:accent3>
        <a:srgbClr val="AF48B7"/>
      </a:accent3>
      <a:accent4>
        <a:srgbClr val="27C19F"/>
      </a:accent4>
      <a:accent5>
        <a:srgbClr val="436581"/>
      </a:accent5>
      <a:accent6>
        <a:srgbClr val="707070"/>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D1D3D4"/>
      </a:accent1>
      <a:accent2>
        <a:srgbClr val="63BCE6"/>
      </a:accent2>
      <a:accent3>
        <a:srgbClr val="AF48B7"/>
      </a:accent3>
      <a:accent4>
        <a:srgbClr val="27C19F"/>
      </a:accent4>
      <a:accent5>
        <a:srgbClr val="436581"/>
      </a:accent5>
      <a:accent6>
        <a:srgbClr val="707070"/>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