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256" r:id="rId5"/>
    <p:sldId id="395" r:id="rId6"/>
    <p:sldId id="312" r:id="rId7"/>
    <p:sldId id="422" r:id="rId8"/>
    <p:sldId id="430" r:id="rId9"/>
    <p:sldId id="432" r:id="rId10"/>
    <p:sldId id="433" r:id="rId11"/>
    <p:sldId id="431" r:id="rId12"/>
    <p:sldId id="434" r:id="rId13"/>
    <p:sldId id="437" r:id="rId14"/>
    <p:sldId id="438" r:id="rId15"/>
    <p:sldId id="440" r:id="rId16"/>
    <p:sldId id="439" r:id="rId17"/>
    <p:sldId id="441" r:id="rId18"/>
    <p:sldId id="466" r:id="rId19"/>
    <p:sldId id="47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Killian" initials="KK" lastIdx="1" clrIdx="0"/>
  <p:cmAuthor id="2" name="Spahiu, Ili R." initials="SIR" lastIdx="1" clrIdx="1">
    <p:extLst>
      <p:ext uri="{19B8F6BF-5375-455C-9EA6-DF929625EA0E}">
        <p15:presenceInfo xmlns:p15="http://schemas.microsoft.com/office/powerpoint/2012/main" userId="S::IRSpahiu@sba.gov::8e9845d2-9955-4371-9ff5-ffca1fcca90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3E7F"/>
    <a:srgbClr val="FFFFFF"/>
    <a:srgbClr val="003F80"/>
    <a:srgbClr val="000000"/>
    <a:srgbClr val="898989"/>
    <a:srgbClr val="007EB4"/>
    <a:srgbClr val="0091C9"/>
    <a:srgbClr val="CC3538"/>
    <a:srgbClr val="168E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B7ED0C-841B-4A70-947A-39BC10B9FDFD}" v="2" dt="2020-06-02T19:26:58.9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556" autoAdjust="0"/>
    <p:restoredTop sz="86410"/>
  </p:normalViewPr>
  <p:slideViewPr>
    <p:cSldViewPr snapToGrid="0" snapToObjects="1">
      <p:cViewPr varScale="1">
        <p:scale>
          <a:sx n="109" d="100"/>
          <a:sy n="109" d="100"/>
        </p:scale>
        <p:origin x="120" y="216"/>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reste Varela" userId="e7d31850-7c1e-4bfb-97eb-b5f08ac16d98" providerId="ADAL" clId="{4AB7ED0C-841B-4A70-947A-39BC10B9FDFD}"/>
    <pc:docChg chg="custSel addSld delSld modSld sldOrd">
      <pc:chgData name="Oreste Varela" userId="e7d31850-7c1e-4bfb-97eb-b5f08ac16d98" providerId="ADAL" clId="{4AB7ED0C-841B-4A70-947A-39BC10B9FDFD}" dt="2020-06-02T19:27:03.025" v="391" actId="47"/>
      <pc:docMkLst>
        <pc:docMk/>
      </pc:docMkLst>
      <pc:sldChg chg="del">
        <pc:chgData name="Oreste Varela" userId="e7d31850-7c1e-4bfb-97eb-b5f08ac16d98" providerId="ADAL" clId="{4AB7ED0C-841B-4A70-947A-39BC10B9FDFD}" dt="2020-06-02T19:10:27.752" v="3" actId="47"/>
        <pc:sldMkLst>
          <pc:docMk/>
          <pc:sldMk cId="2278596593" sldId="272"/>
        </pc:sldMkLst>
      </pc:sldChg>
      <pc:sldChg chg="modSp mod">
        <pc:chgData name="Oreste Varela" userId="e7d31850-7c1e-4bfb-97eb-b5f08ac16d98" providerId="ADAL" clId="{4AB7ED0C-841B-4A70-947A-39BC10B9FDFD}" dt="2020-06-02T19:10:09.900" v="1" actId="6549"/>
        <pc:sldMkLst>
          <pc:docMk/>
          <pc:sldMk cId="683976921" sldId="395"/>
        </pc:sldMkLst>
        <pc:spChg chg="mod">
          <ac:chgData name="Oreste Varela" userId="e7d31850-7c1e-4bfb-97eb-b5f08ac16d98" providerId="ADAL" clId="{4AB7ED0C-841B-4A70-947A-39BC10B9FDFD}" dt="2020-06-02T19:10:09.900" v="1" actId="6549"/>
          <ac:spMkLst>
            <pc:docMk/>
            <pc:sldMk cId="683976921" sldId="395"/>
            <ac:spMk id="2" creationId="{00000000-0000-0000-0000-000000000000}"/>
          </ac:spMkLst>
        </pc:spChg>
      </pc:sldChg>
      <pc:sldChg chg="del">
        <pc:chgData name="Oreste Varela" userId="e7d31850-7c1e-4bfb-97eb-b5f08ac16d98" providerId="ADAL" clId="{4AB7ED0C-841B-4A70-947A-39BC10B9FDFD}" dt="2020-06-02T19:27:03.025" v="391" actId="47"/>
        <pc:sldMkLst>
          <pc:docMk/>
          <pc:sldMk cId="173170948" sldId="405"/>
        </pc:sldMkLst>
      </pc:sldChg>
      <pc:sldChg chg="del">
        <pc:chgData name="Oreste Varela" userId="e7d31850-7c1e-4bfb-97eb-b5f08ac16d98" providerId="ADAL" clId="{4AB7ED0C-841B-4A70-947A-39BC10B9FDFD}" dt="2020-06-02T19:10:01.032" v="0" actId="47"/>
        <pc:sldMkLst>
          <pc:docMk/>
          <pc:sldMk cId="3773866975" sldId="406"/>
        </pc:sldMkLst>
      </pc:sldChg>
      <pc:sldChg chg="del">
        <pc:chgData name="Oreste Varela" userId="e7d31850-7c1e-4bfb-97eb-b5f08ac16d98" providerId="ADAL" clId="{4AB7ED0C-841B-4A70-947A-39BC10B9FDFD}" dt="2020-06-02T19:10:17.716" v="2" actId="47"/>
        <pc:sldMkLst>
          <pc:docMk/>
          <pc:sldMk cId="1370014969" sldId="421"/>
        </pc:sldMkLst>
      </pc:sldChg>
      <pc:sldChg chg="del">
        <pc:chgData name="Oreste Varela" userId="e7d31850-7c1e-4bfb-97eb-b5f08ac16d98" providerId="ADAL" clId="{4AB7ED0C-841B-4A70-947A-39BC10B9FDFD}" dt="2020-06-02T19:13:39.632" v="13" actId="47"/>
        <pc:sldMkLst>
          <pc:docMk/>
          <pc:sldMk cId="2107511778" sldId="423"/>
        </pc:sldMkLst>
      </pc:sldChg>
      <pc:sldChg chg="del">
        <pc:chgData name="Oreste Varela" userId="e7d31850-7c1e-4bfb-97eb-b5f08ac16d98" providerId="ADAL" clId="{4AB7ED0C-841B-4A70-947A-39BC10B9FDFD}" dt="2020-06-02T19:11:14.484" v="7" actId="47"/>
        <pc:sldMkLst>
          <pc:docMk/>
          <pc:sldMk cId="20641425" sldId="424"/>
        </pc:sldMkLst>
      </pc:sldChg>
      <pc:sldChg chg="del">
        <pc:chgData name="Oreste Varela" userId="e7d31850-7c1e-4bfb-97eb-b5f08ac16d98" providerId="ADAL" clId="{4AB7ED0C-841B-4A70-947A-39BC10B9FDFD}" dt="2020-06-02T19:11:19.481" v="8" actId="47"/>
        <pc:sldMkLst>
          <pc:docMk/>
          <pc:sldMk cId="798855683" sldId="425"/>
        </pc:sldMkLst>
      </pc:sldChg>
      <pc:sldChg chg="del">
        <pc:chgData name="Oreste Varela" userId="e7d31850-7c1e-4bfb-97eb-b5f08ac16d98" providerId="ADAL" clId="{4AB7ED0C-841B-4A70-947A-39BC10B9FDFD}" dt="2020-06-02T19:11:56.528" v="9" actId="47"/>
        <pc:sldMkLst>
          <pc:docMk/>
          <pc:sldMk cId="2091726292" sldId="426"/>
        </pc:sldMkLst>
      </pc:sldChg>
      <pc:sldChg chg="del">
        <pc:chgData name="Oreste Varela" userId="e7d31850-7c1e-4bfb-97eb-b5f08ac16d98" providerId="ADAL" clId="{4AB7ED0C-841B-4A70-947A-39BC10B9FDFD}" dt="2020-06-02T19:11:58.490" v="10" actId="47"/>
        <pc:sldMkLst>
          <pc:docMk/>
          <pc:sldMk cId="1413875331" sldId="427"/>
        </pc:sldMkLst>
      </pc:sldChg>
      <pc:sldChg chg="del">
        <pc:chgData name="Oreste Varela" userId="e7d31850-7c1e-4bfb-97eb-b5f08ac16d98" providerId="ADAL" clId="{4AB7ED0C-841B-4A70-947A-39BC10B9FDFD}" dt="2020-06-02T19:12:00.225" v="11" actId="47"/>
        <pc:sldMkLst>
          <pc:docMk/>
          <pc:sldMk cId="681455866" sldId="428"/>
        </pc:sldMkLst>
      </pc:sldChg>
      <pc:sldChg chg="del">
        <pc:chgData name="Oreste Varela" userId="e7d31850-7c1e-4bfb-97eb-b5f08ac16d98" providerId="ADAL" clId="{4AB7ED0C-841B-4A70-947A-39BC10B9FDFD}" dt="2020-06-02T19:12:02.412" v="12" actId="47"/>
        <pc:sldMkLst>
          <pc:docMk/>
          <pc:sldMk cId="551987667" sldId="429"/>
        </pc:sldMkLst>
      </pc:sldChg>
      <pc:sldChg chg="ord">
        <pc:chgData name="Oreste Varela" userId="e7d31850-7c1e-4bfb-97eb-b5f08ac16d98" providerId="ADAL" clId="{4AB7ED0C-841B-4A70-947A-39BC10B9FDFD}" dt="2020-06-02T19:14:02.622" v="15"/>
        <pc:sldMkLst>
          <pc:docMk/>
          <pc:sldMk cId="3911180828" sldId="432"/>
        </pc:sldMkLst>
      </pc:sldChg>
      <pc:sldChg chg="ord">
        <pc:chgData name="Oreste Varela" userId="e7d31850-7c1e-4bfb-97eb-b5f08ac16d98" providerId="ADAL" clId="{4AB7ED0C-841B-4A70-947A-39BC10B9FDFD}" dt="2020-06-02T19:14:06.302" v="17"/>
        <pc:sldMkLst>
          <pc:docMk/>
          <pc:sldMk cId="1062532073" sldId="433"/>
        </pc:sldMkLst>
      </pc:sldChg>
      <pc:sldChg chg="del">
        <pc:chgData name="Oreste Varela" userId="e7d31850-7c1e-4bfb-97eb-b5f08ac16d98" providerId="ADAL" clId="{4AB7ED0C-841B-4A70-947A-39BC10B9FDFD}" dt="2020-06-02T19:10:55.624" v="5" actId="47"/>
        <pc:sldMkLst>
          <pc:docMk/>
          <pc:sldMk cId="2532138689" sldId="435"/>
        </pc:sldMkLst>
      </pc:sldChg>
      <pc:sldChg chg="del">
        <pc:chgData name="Oreste Varela" userId="e7d31850-7c1e-4bfb-97eb-b5f08ac16d98" providerId="ADAL" clId="{4AB7ED0C-841B-4A70-947A-39BC10B9FDFD}" dt="2020-06-02T19:11:10.871" v="6" actId="47"/>
        <pc:sldMkLst>
          <pc:docMk/>
          <pc:sldMk cId="3531306136" sldId="436"/>
        </pc:sldMkLst>
      </pc:sldChg>
      <pc:sldChg chg="modSp add mod">
        <pc:chgData name="Oreste Varela" userId="e7d31850-7c1e-4bfb-97eb-b5f08ac16d98" providerId="ADAL" clId="{4AB7ED0C-841B-4A70-947A-39BC10B9FDFD}" dt="2020-06-02T19:25:57.736" v="389" actId="20577"/>
        <pc:sldMkLst>
          <pc:docMk/>
          <pc:sldMk cId="592250636" sldId="441"/>
        </pc:sldMkLst>
        <pc:spChg chg="mod">
          <ac:chgData name="Oreste Varela" userId="e7d31850-7c1e-4bfb-97eb-b5f08ac16d98" providerId="ADAL" clId="{4AB7ED0C-841B-4A70-947A-39BC10B9FDFD}" dt="2020-06-02T19:23:48.453" v="275" actId="6549"/>
          <ac:spMkLst>
            <pc:docMk/>
            <pc:sldMk cId="592250636" sldId="441"/>
            <ac:spMk id="2" creationId="{8340A11D-9DAF-4874-AAEC-9A9E552AA7A2}"/>
          </ac:spMkLst>
        </pc:spChg>
        <pc:spChg chg="mod">
          <ac:chgData name="Oreste Varela" userId="e7d31850-7c1e-4bfb-97eb-b5f08ac16d98" providerId="ADAL" clId="{4AB7ED0C-841B-4A70-947A-39BC10B9FDFD}" dt="2020-06-02T19:25:57.736" v="389" actId="20577"/>
          <ac:spMkLst>
            <pc:docMk/>
            <pc:sldMk cId="592250636" sldId="441"/>
            <ac:spMk id="4" creationId="{1CF26B40-9AD1-4239-B004-72DEDB29C52E}"/>
          </ac:spMkLst>
        </pc:spChg>
      </pc:sldChg>
      <pc:sldChg chg="del">
        <pc:chgData name="Oreste Varela" userId="e7d31850-7c1e-4bfb-97eb-b5f08ac16d98" providerId="ADAL" clId="{4AB7ED0C-841B-4A70-947A-39BC10B9FDFD}" dt="2020-06-02T19:10:49.999" v="4" actId="47"/>
        <pc:sldMkLst>
          <pc:docMk/>
          <pc:sldMk cId="3680786926" sldId="441"/>
        </pc:sldMkLst>
      </pc:sldChg>
      <pc:sldChg chg="add">
        <pc:chgData name="Oreste Varela" userId="e7d31850-7c1e-4bfb-97eb-b5f08ac16d98" providerId="ADAL" clId="{4AB7ED0C-841B-4A70-947A-39BC10B9FDFD}" dt="2020-06-02T19:26:58.992" v="390"/>
        <pc:sldMkLst>
          <pc:docMk/>
          <pc:sldMk cId="3059964358" sldId="466"/>
        </pc:sldMkLst>
      </pc:sldChg>
      <pc:sldChg chg="add">
        <pc:chgData name="Oreste Varela" userId="e7d31850-7c1e-4bfb-97eb-b5f08ac16d98" providerId="ADAL" clId="{4AB7ED0C-841B-4A70-947A-39BC10B9FDFD}" dt="2020-06-02T19:26:58.992" v="390"/>
        <pc:sldMkLst>
          <pc:docMk/>
          <pc:sldMk cId="88478669" sldId="472"/>
        </pc:sldMkLst>
      </pc:sldChg>
      <pc:sldMasterChg chg="delSldLayout">
        <pc:chgData name="Oreste Varela" userId="e7d31850-7c1e-4bfb-97eb-b5f08ac16d98" providerId="ADAL" clId="{4AB7ED0C-841B-4A70-947A-39BC10B9FDFD}" dt="2020-06-02T19:27:03.025" v="391" actId="47"/>
        <pc:sldMasterMkLst>
          <pc:docMk/>
          <pc:sldMasterMk cId="145296608" sldId="2147483648"/>
        </pc:sldMasterMkLst>
        <pc:sldLayoutChg chg="del">
          <pc:chgData name="Oreste Varela" userId="e7d31850-7c1e-4bfb-97eb-b5f08ac16d98" providerId="ADAL" clId="{4AB7ED0C-841B-4A70-947A-39BC10B9FDFD}" dt="2020-06-02T19:27:03.025" v="391" actId="47"/>
          <pc:sldLayoutMkLst>
            <pc:docMk/>
            <pc:sldMasterMk cId="145296608" sldId="2147483648"/>
            <pc:sldLayoutMk cId="1253553648" sldId="214748366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062E8F-0327-1B44-880E-F1AFCA2C073C}" type="datetimeFigureOut">
              <a:rPr lang="en-US" smtClean="0"/>
              <a:t>6/2/2020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1A873F-EF5E-994B-9976-428F934A075E}" type="slidenum">
              <a:rPr lang="en-US" smtClean="0"/>
              <a:t>‹#›</a:t>
            </a:fld>
            <a:endParaRPr lang="en-US"/>
          </a:p>
        </p:txBody>
      </p:sp>
    </p:spTree>
    <p:extLst>
      <p:ext uri="{BB962C8B-B14F-4D97-AF65-F5344CB8AC3E}">
        <p14:creationId xmlns:p14="http://schemas.microsoft.com/office/powerpoint/2010/main" val="6426202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0BF4D7-81BE-0B4C-B655-82AD930F9C8A}" type="datetimeFigureOut">
              <a:rPr lang="en-US" smtClean="0"/>
              <a:t>6/2/2020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2140A9-11FD-AB46-B99D-C1331D8D84D1}" type="slidenum">
              <a:rPr lang="en-US" smtClean="0"/>
              <a:t>‹#›</a:t>
            </a:fld>
            <a:endParaRPr lang="en-US"/>
          </a:p>
        </p:txBody>
      </p:sp>
    </p:spTree>
    <p:extLst>
      <p:ext uri="{BB962C8B-B14F-4D97-AF65-F5344CB8AC3E}">
        <p14:creationId xmlns:p14="http://schemas.microsoft.com/office/powerpoint/2010/main" val="760070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2140A9-11FD-AB46-B99D-C1331D8D84D1}" type="slidenum">
              <a:rPr lang="en-US" smtClean="0"/>
              <a:t>1</a:t>
            </a:fld>
            <a:endParaRPr lang="en-US"/>
          </a:p>
        </p:txBody>
      </p:sp>
    </p:spTree>
    <p:extLst>
      <p:ext uri="{BB962C8B-B14F-4D97-AF65-F5344CB8AC3E}">
        <p14:creationId xmlns:p14="http://schemas.microsoft.com/office/powerpoint/2010/main" val="541770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15</a:t>
            </a:fld>
            <a:endParaRPr lang="en-US" altLang="en-US"/>
          </a:p>
        </p:txBody>
      </p:sp>
    </p:spTree>
    <p:extLst>
      <p:ext uri="{BB962C8B-B14F-4D97-AF65-F5344CB8AC3E}">
        <p14:creationId xmlns:p14="http://schemas.microsoft.com/office/powerpoint/2010/main" val="3166453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2140A9-11FD-AB46-B99D-C1331D8D84D1}" type="slidenum">
              <a:rPr lang="en-US" smtClean="0"/>
              <a:t>16</a:t>
            </a:fld>
            <a:endParaRPr lang="en-US"/>
          </a:p>
        </p:txBody>
      </p:sp>
    </p:spTree>
    <p:extLst>
      <p:ext uri="{BB962C8B-B14F-4D97-AF65-F5344CB8AC3E}">
        <p14:creationId xmlns:p14="http://schemas.microsoft.com/office/powerpoint/2010/main" val="26647936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BA Logo Slide">
    <p:bg>
      <p:bgPr>
        <a:solidFill>
          <a:srgbClr val="003F80"/>
        </a:solidFill>
        <a:effectLst/>
      </p:bgPr>
    </p:bg>
    <p:spTree>
      <p:nvGrpSpPr>
        <p:cNvPr id="1" name=""/>
        <p:cNvGrpSpPr/>
        <p:nvPr/>
      </p:nvGrpSpPr>
      <p:grpSpPr>
        <a:xfrm>
          <a:off x="0" y="0"/>
          <a:ext cx="0" cy="0"/>
          <a:chOff x="0" y="0"/>
          <a:chExt cx="0" cy="0"/>
        </a:xfrm>
      </p:grpSpPr>
      <p:pic>
        <p:nvPicPr>
          <p:cNvPr id="7" name="Picture 6" descr="SBA Logo">
            <a:extLst>
              <a:ext uri="{FF2B5EF4-FFF2-40B4-BE49-F238E27FC236}">
                <a16:creationId xmlns:a16="http://schemas.microsoft.com/office/drawing/2014/main" id="{4A7BA6A9-732F-DD4D-A79A-0CD8BD766550}"/>
              </a:ext>
            </a:extLst>
          </p:cNvPr>
          <p:cNvPicPr>
            <a:picLocks noChangeAspect="1"/>
          </p:cNvPicPr>
          <p:nvPr userDrawn="1"/>
        </p:nvPicPr>
        <p:blipFill rotWithShape="1">
          <a:blip r:embed="rId2"/>
          <a:srcRect b="26065"/>
          <a:stretch/>
        </p:blipFill>
        <p:spPr>
          <a:xfrm>
            <a:off x="4425387" y="1606513"/>
            <a:ext cx="3341226" cy="2694899"/>
          </a:xfrm>
          <a:prstGeom prst="rect">
            <a:avLst/>
          </a:prstGeom>
        </p:spPr>
      </p:pic>
      <p:sp>
        <p:nvSpPr>
          <p:cNvPr id="5" name="Title 4">
            <a:extLst>
              <a:ext uri="{FF2B5EF4-FFF2-40B4-BE49-F238E27FC236}">
                <a16:creationId xmlns:a16="http://schemas.microsoft.com/office/drawing/2014/main" id="{3F5AF672-AB1A-4FAA-A544-8D76025A1BF9}"/>
              </a:ext>
            </a:extLst>
          </p:cNvPr>
          <p:cNvSpPr>
            <a:spLocks noGrp="1"/>
          </p:cNvSpPr>
          <p:nvPr>
            <p:ph type="title" hasCustomPrompt="1"/>
          </p:nvPr>
        </p:nvSpPr>
        <p:spPr/>
        <p:txBody>
          <a:bodyPr/>
          <a:lstStyle>
            <a:lvl1pPr>
              <a:defRPr/>
            </a:lvl1pPr>
          </a:lstStyle>
          <a:p>
            <a:r>
              <a:rPr lang="en-US" dirty="0"/>
              <a:t>Click to edit </a:t>
            </a:r>
            <a:r>
              <a:rPr lang="en-US" dirty="0" err="1"/>
              <a:t>MaTestster</a:t>
            </a:r>
            <a:r>
              <a:rPr lang="en-US" dirty="0"/>
              <a:t> title style</a:t>
            </a:r>
          </a:p>
        </p:txBody>
      </p:sp>
    </p:spTree>
    <p:extLst>
      <p:ext uri="{BB962C8B-B14F-4D97-AF65-F5344CB8AC3E}">
        <p14:creationId xmlns:p14="http://schemas.microsoft.com/office/powerpoint/2010/main" val="983657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773E27-9D36-B645-8BBE-7A2B9B52A935}" type="datetime4">
              <a:rPr lang="en-US" smtClean="0"/>
              <a:t>June 2,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917468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528918"/>
            <a:ext cx="10515600" cy="1161770"/>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586908"/>
          </a:xfrm>
        </p:spPr>
        <p:txBody>
          <a:bodyPr anchor="b">
            <a:normAutofit/>
          </a:bodyPr>
          <a:lstStyle>
            <a:lvl1pPr marL="0" indent="0">
              <a:buNone/>
              <a:defRPr sz="2800" b="1">
                <a:solidFill>
                  <a:srgbClr val="89898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586908"/>
          </a:xfrm>
        </p:spPr>
        <p:txBody>
          <a:bodyPr anchor="b">
            <a:normAutofit/>
          </a:bodyPr>
          <a:lstStyle>
            <a:lvl1pPr marL="0" indent="0">
              <a:buNone/>
              <a:defRPr sz="2800" b="1">
                <a:solidFill>
                  <a:srgbClr val="89898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B1F02B-F0FB-0A4F-BFD9-D3256C53A202}" type="datetime4">
              <a:rPr lang="en-US" smtClean="0"/>
              <a:t>June 2, 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965334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B6C03B-1ECF-324C-BC62-0687230E677D}" type="datetime4">
              <a:rPr lang="en-US" smtClean="0"/>
              <a:t>June 2, 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137248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92FA99-F507-8E4B-ABBC-A3B8BC89266F}" type="datetime4">
              <a:rPr lang="en-US" smtClean="0"/>
              <a:t>June 2, 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AB44B9-F1EC-4F4B-88D4-413245C9CD3E}" type="slidenum">
              <a:rPr lang="en-US" smtClean="0"/>
              <a:t>‹#›</a:t>
            </a:fld>
            <a:endParaRPr lang="en-US"/>
          </a:p>
        </p:txBody>
      </p:sp>
      <p:sp>
        <p:nvSpPr>
          <p:cNvPr id="6" name="Rectangle 5"/>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3"/>
          </p:nvPr>
        </p:nvSpPr>
        <p:spPr>
          <a:xfrm>
            <a:off x="0" y="0"/>
            <a:ext cx="12192000" cy="6858000"/>
          </a:xfrm>
        </p:spPr>
        <p:txBody>
          <a:bodyPr/>
          <a:lstStyle/>
          <a:p>
            <a:r>
              <a:rPr lang="en-US"/>
              <a:t>Click icon to add picture</a:t>
            </a:r>
            <a:endParaRPr lang="en-US" dirty="0"/>
          </a:p>
        </p:txBody>
      </p:sp>
    </p:spTree>
    <p:extLst>
      <p:ext uri="{BB962C8B-B14F-4D97-AF65-F5344CB8AC3E}">
        <p14:creationId xmlns:p14="http://schemas.microsoft.com/office/powerpoint/2010/main" val="344943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5"/>
            <a:ext cx="3932237" cy="1224275"/>
          </a:xfrm>
        </p:spPr>
        <p:txBody>
          <a:bodyPr anchor="t">
            <a:normAutofit/>
          </a:bodyPr>
          <a:lstStyle>
            <a:lvl1pPr algn="l">
              <a:defRPr sz="36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211700"/>
            <a:ext cx="3932237" cy="3657288"/>
          </a:xfrm>
        </p:spPr>
        <p:txBody>
          <a:bodyPr/>
          <a:lstStyle>
            <a:lvl1pPr marL="0" indent="0">
              <a:buNone/>
              <a:defRPr sz="1600" b="1">
                <a:solidFill>
                  <a:srgbClr val="89898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803C8E-ED71-CF4A-92C6-E7239BE1B2FF}" type="datetime4">
              <a:rPr lang="en-US" smtClean="0"/>
              <a:t>June 2,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1399831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p>
            <a:fld id="{5C63769D-CC2F-864E-9501-A077951EC7AD}" type="datetime4">
              <a:rPr lang="en-US" smtClean="0"/>
              <a:t>June 2,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
        <p:nvSpPr>
          <p:cNvPr id="8" name="Title 1"/>
          <p:cNvSpPr>
            <a:spLocks noGrp="1"/>
          </p:cNvSpPr>
          <p:nvPr>
            <p:ph type="title"/>
          </p:nvPr>
        </p:nvSpPr>
        <p:spPr>
          <a:xfrm>
            <a:off x="839788" y="987425"/>
            <a:ext cx="3932237" cy="1224275"/>
          </a:xfrm>
        </p:spPr>
        <p:txBody>
          <a:bodyPr anchor="t">
            <a:normAutofit/>
          </a:bodyPr>
          <a:lstStyle>
            <a:lvl1pPr algn="l">
              <a:defRPr sz="3600"/>
            </a:lvl1pPr>
          </a:lstStyle>
          <a:p>
            <a:r>
              <a:rPr lang="en-US"/>
              <a:t>Click to edit Master title style</a:t>
            </a:r>
            <a:endParaRPr lang="en-US" dirty="0"/>
          </a:p>
        </p:txBody>
      </p:sp>
      <p:sp>
        <p:nvSpPr>
          <p:cNvPr id="9" name="Text Placeholder 3"/>
          <p:cNvSpPr>
            <a:spLocks noGrp="1"/>
          </p:cNvSpPr>
          <p:nvPr>
            <p:ph type="body" sz="half" idx="2"/>
          </p:nvPr>
        </p:nvSpPr>
        <p:spPr>
          <a:xfrm>
            <a:off x="839788" y="2211700"/>
            <a:ext cx="3932237" cy="3657288"/>
          </a:xfrm>
        </p:spPr>
        <p:txBody>
          <a:bodyPr/>
          <a:lstStyle>
            <a:lvl1pPr marL="0" indent="0">
              <a:buNone/>
              <a:defRPr sz="1600" b="1">
                <a:solidFill>
                  <a:srgbClr val="89898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77003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1 line) - Screen Only">
    <p:bg>
      <p:bgPr>
        <a:solidFill>
          <a:srgbClr val="003E7F"/>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360614"/>
            <a:ext cx="9144000" cy="2387600"/>
          </a:xfrm>
        </p:spPr>
        <p:txBody>
          <a:bodyPr anchor="b">
            <a:normAutofit/>
          </a:bodyPr>
          <a:lstStyle>
            <a:lvl1pPr algn="ctr">
              <a:lnSpc>
                <a:spcPct val="75000"/>
              </a:lnSpc>
              <a:defRPr sz="8000" spc="-300">
                <a:solidFill>
                  <a:schemeClr val="bg1"/>
                </a:solidFill>
              </a:defRPr>
            </a:lvl1pPr>
          </a:lstStyle>
          <a:p>
            <a:r>
              <a:rPr lang="en-US" dirty="0"/>
              <a:t>Click to edit Master title style (1 line)</a:t>
            </a:r>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5" name="Picture 4"/>
          <p:cNvPicPr>
            <a:picLocks noChangeAspect="1"/>
          </p:cNvPicPr>
          <p:nvPr userDrawn="1"/>
        </p:nvPicPr>
        <p:blipFill>
          <a:blip r:embed="rId2"/>
          <a:stretch>
            <a:fillRect/>
          </a:stretch>
        </p:blipFill>
        <p:spPr>
          <a:xfrm>
            <a:off x="4873716" y="686745"/>
            <a:ext cx="2444567" cy="673869"/>
          </a:xfrm>
          <a:prstGeom prst="rect">
            <a:avLst/>
          </a:prstGeom>
        </p:spPr>
      </p:pic>
      <p:sp>
        <p:nvSpPr>
          <p:cNvPr id="8" name="Text Placeholder 7"/>
          <p:cNvSpPr>
            <a:spLocks noGrp="1"/>
          </p:cNvSpPr>
          <p:nvPr>
            <p:ph type="body" sz="quarter" idx="10" hasCustomPrompt="1"/>
          </p:nvPr>
        </p:nvSpPr>
        <p:spPr>
          <a:xfrm>
            <a:off x="1524000" y="3748088"/>
            <a:ext cx="9144000" cy="1646237"/>
          </a:xfrm>
        </p:spPr>
        <p:txBody>
          <a:bodyPr>
            <a:noAutofit/>
          </a:bodyPr>
          <a:lstStyle>
            <a:lvl1pPr marL="0" indent="0" algn="ctr">
              <a:buNone/>
              <a:defRPr sz="3200" b="1">
                <a:solidFill>
                  <a:schemeClr val="bg1">
                    <a:lumMod val="65000"/>
                  </a:schemeClr>
                </a:solidFill>
              </a:defRPr>
            </a:lvl1pPr>
            <a:lvl2pPr marL="457200" indent="0" algn="ctr">
              <a:buNone/>
              <a:defRPr sz="3200" b="1">
                <a:solidFill>
                  <a:srgbClr val="898989"/>
                </a:solidFill>
              </a:defRPr>
            </a:lvl2pPr>
            <a:lvl3pPr marL="914400" indent="0" algn="ctr">
              <a:buNone/>
              <a:defRPr sz="3200" b="1">
                <a:solidFill>
                  <a:srgbClr val="898989"/>
                </a:solidFill>
              </a:defRPr>
            </a:lvl3pPr>
            <a:lvl4pPr marL="1371600" indent="0" algn="ctr">
              <a:buNone/>
              <a:defRPr sz="3200" b="1">
                <a:solidFill>
                  <a:srgbClr val="898989"/>
                </a:solidFill>
              </a:defRPr>
            </a:lvl4pPr>
            <a:lvl5pPr marL="1828800" indent="0" algn="ctr">
              <a:buNone/>
              <a:defRPr sz="3200" b="1">
                <a:solidFill>
                  <a:srgbClr val="898989"/>
                </a:solidFill>
              </a:defRPr>
            </a:lvl5pPr>
          </a:lstStyle>
          <a:p>
            <a:pPr lvl="0"/>
            <a:r>
              <a:rPr lang="en-US" dirty="0"/>
              <a:t>Click to edit Master subtitle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2 lines) - Screen Only">
    <p:bg>
      <p:bgPr>
        <a:solidFill>
          <a:srgbClr val="003E7F"/>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939655"/>
            <a:ext cx="9144000" cy="2387600"/>
          </a:xfrm>
        </p:spPr>
        <p:txBody>
          <a:bodyPr anchor="b">
            <a:normAutofit/>
          </a:bodyPr>
          <a:lstStyle>
            <a:lvl1pPr algn="ctr">
              <a:lnSpc>
                <a:spcPct val="75000"/>
              </a:lnSpc>
              <a:defRPr sz="8000" spc="-300">
                <a:solidFill>
                  <a:schemeClr val="bg1"/>
                </a:solidFill>
              </a:defRPr>
            </a:lvl1pPr>
          </a:lstStyle>
          <a:p>
            <a:r>
              <a:rPr lang="en-US" dirty="0"/>
              <a:t>Click to edit Master title style (2 lines)</a:t>
            </a:r>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5" name="Picture 4"/>
          <p:cNvPicPr>
            <a:picLocks noChangeAspect="1"/>
          </p:cNvPicPr>
          <p:nvPr userDrawn="1"/>
        </p:nvPicPr>
        <p:blipFill>
          <a:blip r:embed="rId2"/>
          <a:stretch>
            <a:fillRect/>
          </a:stretch>
        </p:blipFill>
        <p:spPr>
          <a:xfrm>
            <a:off x="4873716" y="686745"/>
            <a:ext cx="2444567" cy="673869"/>
          </a:xfrm>
          <a:prstGeom prst="rect">
            <a:avLst/>
          </a:prstGeom>
        </p:spPr>
      </p:pic>
      <p:sp>
        <p:nvSpPr>
          <p:cNvPr id="8" name="Text Placeholder 7"/>
          <p:cNvSpPr>
            <a:spLocks noGrp="1"/>
          </p:cNvSpPr>
          <p:nvPr>
            <p:ph type="body" sz="quarter" idx="10" hasCustomPrompt="1"/>
          </p:nvPr>
        </p:nvSpPr>
        <p:spPr>
          <a:xfrm>
            <a:off x="1524000" y="4327255"/>
            <a:ext cx="9144000" cy="1646237"/>
          </a:xfrm>
        </p:spPr>
        <p:txBody>
          <a:bodyPr>
            <a:noAutofit/>
          </a:bodyPr>
          <a:lstStyle>
            <a:lvl1pPr marL="0" indent="0" algn="ctr">
              <a:buNone/>
              <a:defRPr sz="3200" b="1">
                <a:solidFill>
                  <a:schemeClr val="bg1">
                    <a:lumMod val="65000"/>
                  </a:schemeClr>
                </a:solidFill>
              </a:defRPr>
            </a:lvl1pPr>
            <a:lvl2pPr marL="457200" indent="0" algn="ctr">
              <a:buNone/>
              <a:defRPr sz="3200" b="1">
                <a:solidFill>
                  <a:srgbClr val="898989"/>
                </a:solidFill>
              </a:defRPr>
            </a:lvl2pPr>
            <a:lvl3pPr marL="914400" indent="0" algn="ctr">
              <a:buNone/>
              <a:defRPr sz="3200" b="1">
                <a:solidFill>
                  <a:srgbClr val="898989"/>
                </a:solidFill>
              </a:defRPr>
            </a:lvl3pPr>
            <a:lvl4pPr marL="1371600" indent="0" algn="ctr">
              <a:buNone/>
              <a:defRPr sz="3200" b="1">
                <a:solidFill>
                  <a:srgbClr val="898989"/>
                </a:solidFill>
              </a:defRPr>
            </a:lvl4pPr>
            <a:lvl5pPr marL="1828800" indent="0" algn="ctr">
              <a:buNone/>
              <a:defRPr sz="3200" b="1">
                <a:solidFill>
                  <a:srgbClr val="898989"/>
                </a:solidFill>
              </a:defRPr>
            </a:lvl5pPr>
          </a:lstStyle>
          <a:p>
            <a:pPr lvl="0"/>
            <a:r>
              <a:rPr lang="en-US" dirty="0"/>
              <a:t>Click to edit Master subtitle styles</a:t>
            </a:r>
          </a:p>
        </p:txBody>
      </p:sp>
    </p:spTree>
    <p:extLst>
      <p:ext uri="{BB962C8B-B14F-4D97-AF65-F5344CB8AC3E}">
        <p14:creationId xmlns:p14="http://schemas.microsoft.com/office/powerpoint/2010/main" val="311184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1 lin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360614"/>
            <a:ext cx="9144000" cy="2387600"/>
          </a:xfrm>
        </p:spPr>
        <p:txBody>
          <a:bodyPr anchor="b">
            <a:normAutofit/>
          </a:bodyPr>
          <a:lstStyle>
            <a:lvl1pPr algn="ctr">
              <a:lnSpc>
                <a:spcPct val="75000"/>
              </a:lnSpc>
              <a:defRPr sz="8000" spc="-300">
                <a:solidFill>
                  <a:srgbClr val="003F80"/>
                </a:solidFill>
              </a:defRPr>
            </a:lvl1pPr>
          </a:lstStyle>
          <a:p>
            <a:r>
              <a:rPr lang="en-US" dirty="0"/>
              <a:t>Click to edit Master title style (1 line)</a:t>
            </a:r>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800">
                <a:solidFill>
                  <a:srgbClr val="003F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2048" y="683381"/>
            <a:ext cx="2407901" cy="661370"/>
          </a:xfrm>
          <a:prstGeom prst="rect">
            <a:avLst/>
          </a:prstGeom>
        </p:spPr>
      </p:pic>
      <p:sp>
        <p:nvSpPr>
          <p:cNvPr id="9" name="Text Placeholder 7"/>
          <p:cNvSpPr>
            <a:spLocks noGrp="1"/>
          </p:cNvSpPr>
          <p:nvPr>
            <p:ph type="body" sz="quarter" idx="10" hasCustomPrompt="1"/>
          </p:nvPr>
        </p:nvSpPr>
        <p:spPr>
          <a:xfrm>
            <a:off x="1524000" y="3748088"/>
            <a:ext cx="9144000" cy="1646237"/>
          </a:xfrm>
        </p:spPr>
        <p:txBody>
          <a:bodyPr>
            <a:noAutofit/>
          </a:bodyPr>
          <a:lstStyle>
            <a:lvl1pPr marL="0" indent="0" algn="ctr">
              <a:buNone/>
              <a:defRPr sz="3200" b="1">
                <a:solidFill>
                  <a:schemeClr val="bg1">
                    <a:lumMod val="65000"/>
                  </a:schemeClr>
                </a:solidFill>
              </a:defRPr>
            </a:lvl1pPr>
            <a:lvl2pPr marL="457200" indent="0" algn="ctr">
              <a:buNone/>
              <a:defRPr sz="3200" b="1">
                <a:solidFill>
                  <a:srgbClr val="898989"/>
                </a:solidFill>
              </a:defRPr>
            </a:lvl2pPr>
            <a:lvl3pPr marL="914400" indent="0" algn="ctr">
              <a:buNone/>
              <a:defRPr sz="3200" b="1">
                <a:solidFill>
                  <a:srgbClr val="898989"/>
                </a:solidFill>
              </a:defRPr>
            </a:lvl3pPr>
            <a:lvl4pPr marL="1371600" indent="0" algn="ctr">
              <a:buNone/>
              <a:defRPr sz="3200" b="1">
                <a:solidFill>
                  <a:srgbClr val="898989"/>
                </a:solidFill>
              </a:defRPr>
            </a:lvl4pPr>
            <a:lvl5pPr marL="1828800" indent="0" algn="ctr">
              <a:buNone/>
              <a:defRPr sz="3200" b="1">
                <a:solidFill>
                  <a:srgbClr val="898989"/>
                </a:solidFill>
              </a:defRPr>
            </a:lvl5pPr>
          </a:lstStyle>
          <a:p>
            <a:pPr lvl="0"/>
            <a:r>
              <a:rPr lang="en-US" dirty="0"/>
              <a:t>Click to edit Master subtitle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939655"/>
            <a:ext cx="9144000" cy="2387600"/>
          </a:xfrm>
        </p:spPr>
        <p:txBody>
          <a:bodyPr anchor="b">
            <a:normAutofit/>
          </a:bodyPr>
          <a:lstStyle>
            <a:lvl1pPr algn="ctr">
              <a:lnSpc>
                <a:spcPct val="75000"/>
              </a:lnSpc>
              <a:defRPr sz="8000" spc="-300">
                <a:solidFill>
                  <a:srgbClr val="003F80"/>
                </a:solidFill>
              </a:defRPr>
            </a:lvl1pPr>
          </a:lstStyle>
          <a:p>
            <a:r>
              <a:rPr lang="en-US" dirty="0"/>
              <a:t>Click to edit Master title style (2 lines)</a:t>
            </a:r>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800">
                <a:solidFill>
                  <a:srgbClr val="003F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2048" y="683381"/>
            <a:ext cx="2407901" cy="661370"/>
          </a:xfrm>
          <a:prstGeom prst="rect">
            <a:avLst/>
          </a:prstGeom>
        </p:spPr>
      </p:pic>
      <p:sp>
        <p:nvSpPr>
          <p:cNvPr id="9" name="Text Placeholder 7"/>
          <p:cNvSpPr>
            <a:spLocks noGrp="1"/>
          </p:cNvSpPr>
          <p:nvPr>
            <p:ph type="body" sz="quarter" idx="10" hasCustomPrompt="1"/>
          </p:nvPr>
        </p:nvSpPr>
        <p:spPr>
          <a:xfrm>
            <a:off x="1524000" y="4327255"/>
            <a:ext cx="9144000" cy="1646237"/>
          </a:xfrm>
        </p:spPr>
        <p:txBody>
          <a:bodyPr>
            <a:noAutofit/>
          </a:bodyPr>
          <a:lstStyle>
            <a:lvl1pPr marL="0" indent="0" algn="ctr">
              <a:buNone/>
              <a:defRPr sz="3200" b="1">
                <a:solidFill>
                  <a:schemeClr val="bg1">
                    <a:lumMod val="65000"/>
                  </a:schemeClr>
                </a:solidFill>
              </a:defRPr>
            </a:lvl1pPr>
            <a:lvl2pPr marL="457200" indent="0" algn="ctr">
              <a:buNone/>
              <a:defRPr sz="3200" b="1">
                <a:solidFill>
                  <a:srgbClr val="898989"/>
                </a:solidFill>
              </a:defRPr>
            </a:lvl2pPr>
            <a:lvl3pPr marL="914400" indent="0" algn="ctr">
              <a:buNone/>
              <a:defRPr sz="3200" b="1">
                <a:solidFill>
                  <a:srgbClr val="898989"/>
                </a:solidFill>
              </a:defRPr>
            </a:lvl3pPr>
            <a:lvl4pPr marL="1371600" indent="0" algn="ctr">
              <a:buNone/>
              <a:defRPr sz="3200" b="1">
                <a:solidFill>
                  <a:srgbClr val="898989"/>
                </a:solidFill>
              </a:defRPr>
            </a:lvl4pPr>
            <a:lvl5pPr marL="1828800" indent="0" algn="ctr">
              <a:buNone/>
              <a:defRPr sz="3200" b="1">
                <a:solidFill>
                  <a:srgbClr val="898989"/>
                </a:solidFill>
              </a:defRPr>
            </a:lvl5pPr>
          </a:lstStyle>
          <a:p>
            <a:pPr lvl="0"/>
            <a:r>
              <a:rPr lang="en-US" dirty="0"/>
              <a:t>Click to edit Master subtitle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Chapter Slide - Screen Only">
    <p:bg>
      <p:bgPr>
        <a:solidFill>
          <a:srgbClr val="007EB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lnSpc>
                <a:spcPts val="6000"/>
              </a:lnSpc>
              <a:defRPr sz="6000">
                <a:solidFill>
                  <a:schemeClr val="bg1"/>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1">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Chapter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122363"/>
            <a:ext cx="9144000" cy="2387600"/>
          </a:xfrm>
        </p:spPr>
        <p:txBody>
          <a:bodyPr anchor="b"/>
          <a:lstStyle>
            <a:lvl1pPr algn="ctr">
              <a:lnSpc>
                <a:spcPts val="6000"/>
              </a:lnSpc>
              <a:defRPr sz="6000">
                <a:solidFill>
                  <a:srgbClr val="007EB4"/>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1">
                <a:solidFill>
                  <a:srgbClr val="89898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Chapter Slide Al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126" y="1268765"/>
            <a:ext cx="9259747" cy="2237228"/>
          </a:xfrm>
        </p:spPr>
        <p:txBody>
          <a:bodyPr anchor="b"/>
          <a:lstStyle>
            <a:lvl1pPr>
              <a:lnSpc>
                <a:spcPts val="6000"/>
              </a:lnSpc>
              <a:defRPr sz="6000"/>
            </a:lvl1pPr>
          </a:lstStyle>
          <a:p>
            <a:r>
              <a:rPr lang="en-US" dirty="0"/>
              <a:t>Click to edit Master </a:t>
            </a:r>
            <a:br>
              <a:rPr lang="en-US" dirty="0"/>
            </a:br>
            <a:r>
              <a:rPr lang="en-US" dirty="0"/>
              <a:t>chapter style</a:t>
            </a:r>
          </a:p>
        </p:txBody>
      </p:sp>
      <p:sp>
        <p:nvSpPr>
          <p:cNvPr id="3" name="Text Placeholder 2"/>
          <p:cNvSpPr>
            <a:spLocks noGrp="1"/>
          </p:cNvSpPr>
          <p:nvPr>
            <p:ph type="body" idx="1" hasCustomPrompt="1"/>
          </p:nvPr>
        </p:nvSpPr>
        <p:spPr>
          <a:xfrm>
            <a:off x="1471005" y="3613572"/>
            <a:ext cx="9259747" cy="1500187"/>
          </a:xfrm>
        </p:spPr>
        <p:txBody>
          <a:bodyPr/>
          <a:lstStyle>
            <a:lvl1pPr marL="0" indent="0" algn="ct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subtitle style</a:t>
            </a:r>
          </a:p>
        </p:txBody>
      </p:sp>
      <p:sp>
        <p:nvSpPr>
          <p:cNvPr id="4" name="Date Placeholder 3"/>
          <p:cNvSpPr>
            <a:spLocks noGrp="1"/>
          </p:cNvSpPr>
          <p:nvPr>
            <p:ph type="dt" sz="half" idx="10"/>
          </p:nvPr>
        </p:nvSpPr>
        <p:spPr/>
        <p:txBody>
          <a:bodyPr/>
          <a:lstStyle/>
          <a:p>
            <a:fld id="{32719964-A6A4-B040-94EE-59D007E5DCB1}" type="datetime4">
              <a:rPr lang="en-US" smtClean="0"/>
              <a:t>June 2,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647864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530650"/>
            <a:ext cx="10515600" cy="598904"/>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0"/>
          </p:nvPr>
        </p:nvSpPr>
        <p:spPr>
          <a:xfrm>
            <a:off x="521226" y="6194300"/>
            <a:ext cx="2394420" cy="365125"/>
          </a:xfrm>
        </p:spPr>
        <p:txBody>
          <a:bodyPr/>
          <a:lstStyle/>
          <a:p>
            <a:fld id="{5C63769D-CC2F-864E-9501-A077951EC7AD}" type="datetime4">
              <a:rPr lang="en-US" smtClean="0"/>
              <a:t>June 2, 2020</a:t>
            </a:fld>
            <a:endParaRPr lang="en-US"/>
          </a:p>
        </p:txBody>
      </p:sp>
      <p:sp>
        <p:nvSpPr>
          <p:cNvPr id="9" name="Footer Placeholder 5"/>
          <p:cNvSpPr>
            <a:spLocks noGrp="1"/>
          </p:cNvSpPr>
          <p:nvPr>
            <p:ph type="ftr" sz="quarter" idx="11"/>
          </p:nvPr>
        </p:nvSpPr>
        <p:spPr>
          <a:xfrm>
            <a:off x="4038600" y="6194300"/>
            <a:ext cx="4114800" cy="365125"/>
          </a:xfrm>
        </p:spPr>
        <p:txBody>
          <a:bodyPr/>
          <a:lstStyle/>
          <a:p>
            <a:endParaRPr lang="en-US"/>
          </a:p>
        </p:txBody>
      </p:sp>
      <p:sp>
        <p:nvSpPr>
          <p:cNvPr id="10" name="Slide Number Placeholder 6"/>
          <p:cNvSpPr>
            <a:spLocks noGrp="1"/>
          </p:cNvSpPr>
          <p:nvPr>
            <p:ph type="sldNum" sz="quarter" idx="12"/>
          </p:nvPr>
        </p:nvSpPr>
        <p:spPr>
          <a:xfrm>
            <a:off x="9062013" y="6194300"/>
            <a:ext cx="2743200" cy="365125"/>
          </a:xfrm>
        </p:spPr>
        <p:txBody>
          <a:bodyPr/>
          <a:lstStyle/>
          <a:p>
            <a:fld id="{B1AB44B9-F1EC-4F4B-88D4-413245C9CD3E}" type="slidenum">
              <a:rPr lang="en-US" smtClean="0"/>
              <a:t>‹#›</a:t>
            </a:fld>
            <a:endParaRPr lang="en-US"/>
          </a:p>
        </p:txBody>
      </p:sp>
      <p:sp>
        <p:nvSpPr>
          <p:cNvPr id="11" name="Subtitle 2"/>
          <p:cNvSpPr>
            <a:spLocks noGrp="1"/>
          </p:cNvSpPr>
          <p:nvPr>
            <p:ph type="subTitle" idx="13"/>
          </p:nvPr>
        </p:nvSpPr>
        <p:spPr>
          <a:xfrm>
            <a:off x="838200" y="1129554"/>
            <a:ext cx="10515600" cy="696071"/>
          </a:xfrm>
        </p:spPr>
        <p:txBody>
          <a:bodyPr>
            <a:normAutofit/>
          </a:bodyPr>
          <a:lstStyle>
            <a:lvl1pPr marL="0" indent="0" algn="ctr">
              <a:buNone/>
              <a:defRPr sz="2100" b="1">
                <a:solidFill>
                  <a:srgbClr val="89898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947093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quot;&quot;"/>
          <p:cNvPicPr>
            <a:picLocks noChangeAspect="1"/>
          </p:cNvPicPr>
          <p:nvPr userDrawn="1"/>
        </p:nvPicPr>
        <p:blipFill rotWithShape="1">
          <a:blip r:embed="rId17"/>
          <a:srcRect t="-18262"/>
          <a:stretch/>
        </p:blipFill>
        <p:spPr>
          <a:xfrm>
            <a:off x="152400" y="6194300"/>
            <a:ext cx="11887200" cy="527175"/>
          </a:xfrm>
          <a:prstGeom prst="rect">
            <a:avLst/>
          </a:prstGeom>
        </p:spPr>
      </p:pic>
      <p:sp>
        <p:nvSpPr>
          <p:cNvPr id="6" name="Slide Number Placeholder 5"/>
          <p:cNvSpPr>
            <a:spLocks noGrp="1"/>
          </p:cNvSpPr>
          <p:nvPr>
            <p:ph type="sldNum" sz="quarter" idx="4"/>
          </p:nvPr>
        </p:nvSpPr>
        <p:spPr>
          <a:xfrm>
            <a:off x="9062013" y="6194300"/>
            <a:ext cx="2743200" cy="365125"/>
          </a:xfrm>
          <a:prstGeom prst="rect">
            <a:avLst/>
          </a:prstGeom>
        </p:spPr>
        <p:txBody>
          <a:bodyPr vert="horz" lIns="91440" tIns="45720" rIns="91440" bIns="45720" rtlCol="0" anchor="ctr"/>
          <a:lstStyle>
            <a:lvl1pPr algn="r">
              <a:defRPr sz="1200">
                <a:solidFill>
                  <a:schemeClr val="tx1">
                    <a:tint val="75000"/>
                  </a:schemeClr>
                </a:solidFill>
                <a:latin typeface="Source Sans Pro" charset="0"/>
                <a:ea typeface="Source Sans Pro" charset="0"/>
                <a:cs typeface="Source Sans Pro" charset="0"/>
              </a:defRPr>
            </a:lvl1pPr>
          </a:lstStyle>
          <a:p>
            <a:fld id="{B1AB44B9-F1EC-4F4B-88D4-413245C9CD3E}" type="slidenum">
              <a:rPr lang="en-US" smtClean="0"/>
              <a:pPr/>
              <a:t>‹#›</a:t>
            </a:fld>
            <a:endParaRPr lang="en-US" dirty="0"/>
          </a:p>
        </p:txBody>
      </p:sp>
      <p:sp>
        <p:nvSpPr>
          <p:cNvPr id="2" name="Title Placeholder 1"/>
          <p:cNvSpPr>
            <a:spLocks noGrp="1"/>
          </p:cNvSpPr>
          <p:nvPr>
            <p:ph type="title"/>
          </p:nvPr>
        </p:nvSpPr>
        <p:spPr>
          <a:xfrm>
            <a:off x="838200" y="530649"/>
            <a:ext cx="10515600" cy="116003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2066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038600" y="619430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ource Sans Pro" charset="0"/>
                <a:ea typeface="Source Sans Pro" charset="0"/>
                <a:cs typeface="Source Sans Pro" charset="0"/>
              </a:defRPr>
            </a:lvl1pPr>
          </a:lstStyle>
          <a:p>
            <a:endParaRPr lang="en-US" dirty="0"/>
          </a:p>
        </p:txBody>
      </p:sp>
      <p:sp>
        <p:nvSpPr>
          <p:cNvPr id="10" name="Rectangle 9" descr="&quot;&quot;"/>
          <p:cNvSpPr/>
          <p:nvPr userDrawn="1"/>
        </p:nvSpPr>
        <p:spPr>
          <a:xfrm>
            <a:off x="0" y="6135624"/>
            <a:ext cx="605928" cy="722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descr="&quot;&quot;"/>
          <p:cNvGrpSpPr/>
          <p:nvPr userDrawn="1"/>
        </p:nvGrpSpPr>
        <p:grpSpPr>
          <a:xfrm>
            <a:off x="147204" y="119502"/>
            <a:ext cx="11892396" cy="329742"/>
            <a:chOff x="147204" y="119502"/>
            <a:chExt cx="11892396" cy="329742"/>
          </a:xfrm>
        </p:grpSpPr>
        <p:sp>
          <p:nvSpPr>
            <p:cNvPr id="11" name="Rectangle 10"/>
            <p:cNvSpPr/>
            <p:nvPr userDrawn="1"/>
          </p:nvSpPr>
          <p:spPr>
            <a:xfrm>
              <a:off x="11913204" y="119502"/>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Rectangle 11"/>
            <p:cNvSpPr/>
            <p:nvPr userDrawn="1"/>
          </p:nvSpPr>
          <p:spPr>
            <a:xfrm rot="5400000">
              <a:off x="5967006" y="-5700300"/>
              <a:ext cx="126396" cy="11766000"/>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3" name="Rectangle 12"/>
            <p:cNvSpPr/>
            <p:nvPr userDrawn="1"/>
          </p:nvSpPr>
          <p:spPr>
            <a:xfrm>
              <a:off x="147204" y="119502"/>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
        <p:nvSpPr>
          <p:cNvPr id="15" name="Rectangle 14" descr="&quot;&quot;"/>
          <p:cNvSpPr/>
          <p:nvPr userDrawn="1"/>
        </p:nvSpPr>
        <p:spPr>
          <a:xfrm>
            <a:off x="11913204" y="6277140"/>
            <a:ext cx="126396" cy="441342"/>
          </a:xfrm>
          <a:custGeom>
            <a:avLst/>
            <a:gdLst>
              <a:gd name="connsiteX0" fmla="*/ 0 w 126396"/>
              <a:gd name="connsiteY0" fmla="*/ 0 h 441341"/>
              <a:gd name="connsiteX1" fmla="*/ 126396 w 126396"/>
              <a:gd name="connsiteY1" fmla="*/ 0 h 441341"/>
              <a:gd name="connsiteX2" fmla="*/ 126396 w 126396"/>
              <a:gd name="connsiteY2" fmla="*/ 441341 h 441341"/>
              <a:gd name="connsiteX3" fmla="*/ 0 w 126396"/>
              <a:gd name="connsiteY3" fmla="*/ 441341 h 441341"/>
              <a:gd name="connsiteX4" fmla="*/ 0 w 126396"/>
              <a:gd name="connsiteY4" fmla="*/ 0 h 441341"/>
              <a:gd name="connsiteX0" fmla="*/ 0 w 126396"/>
              <a:gd name="connsiteY0" fmla="*/ 0 h 441341"/>
              <a:gd name="connsiteX1" fmla="*/ 126396 w 126396"/>
              <a:gd name="connsiteY1" fmla="*/ 0 h 441341"/>
              <a:gd name="connsiteX2" fmla="*/ 126396 w 126396"/>
              <a:gd name="connsiteY2" fmla="*/ 336566 h 441341"/>
              <a:gd name="connsiteX3" fmla="*/ 0 w 126396"/>
              <a:gd name="connsiteY3" fmla="*/ 441341 h 441341"/>
              <a:gd name="connsiteX4" fmla="*/ 0 w 126396"/>
              <a:gd name="connsiteY4" fmla="*/ 0 h 441341"/>
              <a:gd name="connsiteX0" fmla="*/ 0 w 126396"/>
              <a:gd name="connsiteY0" fmla="*/ 0 h 441341"/>
              <a:gd name="connsiteX1" fmla="*/ 126396 w 126396"/>
              <a:gd name="connsiteY1" fmla="*/ 0 h 441341"/>
              <a:gd name="connsiteX2" fmla="*/ 126396 w 126396"/>
              <a:gd name="connsiteY2" fmla="*/ 327041 h 441341"/>
              <a:gd name="connsiteX3" fmla="*/ 0 w 126396"/>
              <a:gd name="connsiteY3" fmla="*/ 441341 h 441341"/>
              <a:gd name="connsiteX4" fmla="*/ 0 w 126396"/>
              <a:gd name="connsiteY4" fmla="*/ 0 h 441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441341">
                <a:moveTo>
                  <a:pt x="0" y="0"/>
                </a:moveTo>
                <a:lnTo>
                  <a:pt x="126396" y="0"/>
                </a:lnTo>
                <a:lnTo>
                  <a:pt x="126396" y="327041"/>
                </a:lnTo>
                <a:lnTo>
                  <a:pt x="0" y="441341"/>
                </a:lnTo>
                <a:lnTo>
                  <a:pt x="0" y="0"/>
                </a:lnTo>
                <a:close/>
              </a:path>
            </a:pathLst>
          </a:cu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6" name="Picture 15"/>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46663" y="6448922"/>
            <a:ext cx="356632" cy="272601"/>
          </a:xfrm>
          <a:prstGeom prst="rect">
            <a:avLst/>
          </a:prstGeom>
        </p:spPr>
      </p:pic>
      <p:sp>
        <p:nvSpPr>
          <p:cNvPr id="4" name="Date Placeholder 3"/>
          <p:cNvSpPr>
            <a:spLocks noGrp="1"/>
          </p:cNvSpPr>
          <p:nvPr>
            <p:ph type="dt" sz="half" idx="2"/>
          </p:nvPr>
        </p:nvSpPr>
        <p:spPr>
          <a:xfrm>
            <a:off x="521226" y="6194300"/>
            <a:ext cx="2394420" cy="365125"/>
          </a:xfrm>
          <a:prstGeom prst="rect">
            <a:avLst/>
          </a:prstGeom>
        </p:spPr>
        <p:txBody>
          <a:bodyPr vert="horz" lIns="91440" tIns="45720" rIns="91440" bIns="45720" rtlCol="0" anchor="ctr"/>
          <a:lstStyle>
            <a:lvl1pPr algn="l">
              <a:defRPr sz="1200">
                <a:solidFill>
                  <a:schemeClr val="tx1">
                    <a:tint val="75000"/>
                  </a:schemeClr>
                </a:solidFill>
                <a:latin typeface="Source Sans Pro" charset="0"/>
                <a:ea typeface="Source Sans Pro" charset="0"/>
                <a:cs typeface="Source Sans Pro" charset="0"/>
              </a:defRPr>
            </a:lvl1pPr>
          </a:lstStyle>
          <a:p>
            <a:fld id="{96B854B8-A2FC-3842-9F94-7A6835489AD3}" type="datetime4">
              <a:rPr lang="en-US" smtClean="0"/>
              <a:pPr/>
              <a:t>June 2, 2020</a:t>
            </a:fld>
            <a:endParaRPr lang="en-US" dirty="0"/>
          </a:p>
        </p:txBody>
      </p:sp>
    </p:spTree>
    <p:extLst>
      <p:ext uri="{BB962C8B-B14F-4D97-AF65-F5344CB8AC3E}">
        <p14:creationId xmlns:p14="http://schemas.microsoft.com/office/powerpoint/2010/main" val="145296608"/>
      </p:ext>
    </p:extLst>
  </p:cSld>
  <p:clrMap bg1="lt1" tx1="dk1" bg2="lt2" tx2="dk2" accent1="accent1" accent2="accent2" accent3="accent3" accent4="accent4" accent5="accent5" accent6="accent6" hlink="hlink" folHlink="folHlink"/>
  <p:sldLayoutIdLst>
    <p:sldLayoutId id="2147483663" r:id="rId1"/>
    <p:sldLayoutId id="2147483666" r:id="rId2"/>
    <p:sldLayoutId id="2147483649" r:id="rId3"/>
    <p:sldLayoutId id="2147483668" r:id="rId4"/>
    <p:sldLayoutId id="2147483667" r:id="rId5"/>
    <p:sldLayoutId id="2147483662" r:id="rId6"/>
    <p:sldLayoutId id="2147483665" r:id="rId7"/>
    <p:sldLayoutId id="2147483651" r:id="rId8"/>
    <p:sldLayoutId id="2147483650" r:id="rId9"/>
    <p:sldLayoutId id="2147483652" r:id="rId10"/>
    <p:sldLayoutId id="2147483653" r:id="rId11"/>
    <p:sldLayoutId id="2147483654" r:id="rId12"/>
    <p:sldLayoutId id="2147483655" r:id="rId13"/>
    <p:sldLayoutId id="2147483656" r:id="rId14"/>
    <p:sldLayoutId id="2147483657" r:id="rId15"/>
  </p:sldLayoutIdLst>
  <p:hf hdr="0" ftr="0" dt="0"/>
  <p:txStyles>
    <p:titleStyle>
      <a:lvl1pPr algn="ctr" defTabSz="914400" rtl="0" eaLnBrk="1" latinLnBrk="0" hangingPunct="1">
        <a:lnSpc>
          <a:spcPct val="90000"/>
        </a:lnSpc>
        <a:spcBef>
          <a:spcPct val="0"/>
        </a:spcBef>
        <a:buNone/>
        <a:defRPr sz="3600" b="1" i="0" kern="1200" spc="-100" baseline="0">
          <a:solidFill>
            <a:srgbClr val="003F80"/>
          </a:solidFill>
          <a:latin typeface="Source Sans Pro" charset="0"/>
          <a:ea typeface="Source Sans Pro" charset="0"/>
          <a:cs typeface="Source Sans Pro"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ource Sans Pro" charset="0"/>
          <a:ea typeface="Source Sans Pro" charset="0"/>
          <a:cs typeface="Source Sans Pro"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ource Sans Pro" charset="0"/>
          <a:ea typeface="Source Sans Pro" charset="0"/>
          <a:cs typeface="Source Sans Pro"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ource Sans Pro" charset="0"/>
          <a:ea typeface="Source Sans Pro" charset="0"/>
          <a:cs typeface="Source Sans Pro"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s://home.treasury.gov/policy-issues/cares/assistance-for-small-businesses" TargetMode="External"/><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www.sba.gov/local-assistance" TargetMode="External"/><Relationship Id="rId7"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0.gif"/><Relationship Id="rId5" Type="http://schemas.openxmlformats.org/officeDocument/2006/relationships/image" Target="../media/image9.pn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hyperlink" Target="mailto:MassachusettsDO@sba.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sba.gov/updates" TargetMode="External"/><Relationship Id="rId5" Type="http://schemas.openxmlformats.org/officeDocument/2006/relationships/hyperlink" Target="http://www.sba.gov/ma" TargetMode="External"/><Relationship Id="rId4" Type="http://schemas.openxmlformats.org/officeDocument/2006/relationships/hyperlink" Target="mailto:oreste.varela@sba.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5AA5C-E72D-44C1-BEDE-85FC1B16F074}"/>
              </a:ext>
            </a:extLst>
          </p:cNvPr>
          <p:cNvSpPr>
            <a:spLocks noGrp="1"/>
          </p:cNvSpPr>
          <p:nvPr>
            <p:ph type="title"/>
          </p:nvPr>
        </p:nvSpPr>
        <p:spPr>
          <a:xfrm>
            <a:off x="838200" y="4324789"/>
            <a:ext cx="10515600" cy="1160039"/>
          </a:xfrm>
        </p:spPr>
        <p:txBody>
          <a:bodyPr/>
          <a:lstStyle/>
          <a:p>
            <a:r>
              <a:rPr lang="en-US" dirty="0">
                <a:solidFill>
                  <a:schemeClr val="bg1"/>
                </a:solidFill>
                <a:latin typeface="+mj-lt"/>
              </a:rPr>
              <a:t>U.S.</a:t>
            </a:r>
            <a:r>
              <a:rPr lang="en-US" baseline="0" dirty="0">
                <a:solidFill>
                  <a:schemeClr val="bg1"/>
                </a:solidFill>
                <a:latin typeface="+mj-lt"/>
              </a:rPr>
              <a:t> Small Business</a:t>
            </a:r>
            <a:br>
              <a:rPr lang="en-US" baseline="0" dirty="0">
                <a:solidFill>
                  <a:schemeClr val="bg1"/>
                </a:solidFill>
                <a:latin typeface="+mj-lt"/>
              </a:rPr>
            </a:br>
            <a:r>
              <a:rPr lang="en-US" baseline="0" dirty="0">
                <a:solidFill>
                  <a:schemeClr val="bg1"/>
                </a:solidFill>
                <a:latin typeface="+mj-lt"/>
              </a:rPr>
              <a:t>Administration</a:t>
            </a:r>
            <a:endParaRPr lang="en-US" dirty="0">
              <a:solidFill>
                <a:schemeClr val="bg1"/>
              </a:solidFill>
              <a:latin typeface="+mj-lt"/>
            </a:endParaRPr>
          </a:p>
        </p:txBody>
      </p:sp>
    </p:spTree>
    <p:extLst>
      <p:ext uri="{BB962C8B-B14F-4D97-AF65-F5344CB8AC3E}">
        <p14:creationId xmlns:p14="http://schemas.microsoft.com/office/powerpoint/2010/main" val="2447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0A11D-9DAF-4874-AAEC-9A9E552AA7A2}"/>
              </a:ext>
            </a:extLst>
          </p:cNvPr>
          <p:cNvSpPr>
            <a:spLocks noGrp="1"/>
          </p:cNvSpPr>
          <p:nvPr>
            <p:ph type="title"/>
          </p:nvPr>
        </p:nvSpPr>
        <p:spPr>
          <a:xfrm>
            <a:off x="386787" y="646553"/>
            <a:ext cx="10515600" cy="1160039"/>
          </a:xfrm>
        </p:spPr>
        <p:txBody>
          <a:bodyPr/>
          <a:lstStyle/>
          <a:p>
            <a:pPr algn="l"/>
            <a:r>
              <a:rPr lang="en-US" dirty="0">
                <a:solidFill>
                  <a:srgbClr val="002060"/>
                </a:solidFill>
                <a:ea typeface="Source Sans Pro" panose="020B0503030403020204" pitchFamily="34" charset="0"/>
              </a:rPr>
              <a:t>Maintaining Employees Salary/Wages </a:t>
            </a:r>
            <a:r>
              <a:rPr lang="en-US" dirty="0">
                <a:solidFill>
                  <a:srgbClr val="002060"/>
                </a:solidFill>
              </a:rPr>
              <a:t>	</a:t>
            </a:r>
            <a:endParaRPr lang="en-US" dirty="0"/>
          </a:p>
        </p:txBody>
      </p:sp>
      <p:sp>
        <p:nvSpPr>
          <p:cNvPr id="3" name="Slide Number Placeholder 2">
            <a:extLst>
              <a:ext uri="{FF2B5EF4-FFF2-40B4-BE49-F238E27FC236}">
                <a16:creationId xmlns:a16="http://schemas.microsoft.com/office/drawing/2014/main" id="{1582C551-FB22-4642-9E05-3F629DA64E1E}"/>
              </a:ext>
            </a:extLst>
          </p:cNvPr>
          <p:cNvSpPr>
            <a:spLocks noGrp="1"/>
          </p:cNvSpPr>
          <p:nvPr>
            <p:ph type="sldNum" sz="quarter" idx="12"/>
          </p:nvPr>
        </p:nvSpPr>
        <p:spPr/>
        <p:txBody>
          <a:bodyPr/>
          <a:lstStyle/>
          <a:p>
            <a:fld id="{B1AB44B9-F1EC-4F4B-88D4-413245C9CD3E}" type="slidenum">
              <a:rPr lang="en-US" smtClean="0"/>
              <a:t>10</a:t>
            </a:fld>
            <a:endParaRPr lang="en-US"/>
          </a:p>
        </p:txBody>
      </p:sp>
      <p:pic>
        <p:nvPicPr>
          <p:cNvPr id="1028" name="Picture 4" descr="Image of shield with money in it.">
            <a:extLst>
              <a:ext uri="{FF2B5EF4-FFF2-40B4-BE49-F238E27FC236}">
                <a16:creationId xmlns:a16="http://schemas.microsoft.com/office/drawing/2014/main" id="{68FD8A9C-B477-4C34-BC39-08C4EB4733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8114" y="278279"/>
            <a:ext cx="2743201" cy="1369211"/>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0C9B5A47-AC98-49F1-BA24-B8304604DFF4}"/>
              </a:ext>
            </a:extLst>
          </p:cNvPr>
          <p:cNvSpPr txBox="1">
            <a:spLocks/>
          </p:cNvSpPr>
          <p:nvPr/>
        </p:nvSpPr>
        <p:spPr>
          <a:xfrm>
            <a:off x="564415" y="1589774"/>
            <a:ext cx="11028146" cy="43644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68275" indent="-168275" defTabSz="685800"/>
            <a:r>
              <a:rPr lang="en-US" dirty="0">
                <a:solidFill>
                  <a:srgbClr val="002060"/>
                </a:solidFill>
                <a:latin typeface="Source Sans Pro" panose="020B0503030403020204" pitchFamily="34" charset="0"/>
                <a:ea typeface="Source Sans Pro" panose="020B0503030403020204" pitchFamily="34" charset="0"/>
                <a:cs typeface="Arial" panose="020B0604020202020204" pitchFamily="34" charset="0"/>
              </a:rPr>
              <a:t>Forgiveness will be reduced by the dollar amount of any wage reduction in excess of 25 percent of salary/wages earned between 1/1/2020 through 3/31/2020</a:t>
            </a:r>
          </a:p>
          <a:p>
            <a:pPr marL="168275" indent="-168275" defTabSz="685800">
              <a:lnSpc>
                <a:spcPct val="50000"/>
              </a:lnSpc>
              <a:spcBef>
                <a:spcPts val="0"/>
              </a:spcBef>
            </a:pPr>
            <a:endParaRPr lang="en-US" dirty="0">
              <a:solidFill>
                <a:srgbClr val="002060"/>
              </a:solidFill>
              <a:latin typeface="Source Sans Pro" panose="020B0503030403020204" pitchFamily="34" charset="0"/>
              <a:ea typeface="Source Sans Pro" panose="020B0503030403020204" pitchFamily="34" charset="0"/>
              <a:cs typeface="Arial" panose="020B0604020202020204" pitchFamily="34" charset="0"/>
            </a:endParaRPr>
          </a:p>
          <a:p>
            <a:pPr marL="168275" indent="-168275" defTabSz="685800"/>
            <a:r>
              <a:rPr lang="en-US" dirty="0">
                <a:solidFill>
                  <a:srgbClr val="002060"/>
                </a:solidFill>
                <a:latin typeface="Source Sans Pro" panose="020B0503030403020204" pitchFamily="34" charset="0"/>
                <a:ea typeface="Source Sans Pro" panose="020B0503030403020204" pitchFamily="34" charset="0"/>
                <a:cs typeface="Arial" panose="020B0604020202020204" pitchFamily="34" charset="0"/>
              </a:rPr>
              <a:t>Calculation is performed per employee not aggregate:</a:t>
            </a:r>
          </a:p>
          <a:p>
            <a:pPr marL="568325" lvl="1" indent="-168275" defTabSz="685800"/>
            <a:r>
              <a:rPr lang="en-US" sz="2200" dirty="0">
                <a:solidFill>
                  <a:srgbClr val="002060"/>
                </a:solidFill>
                <a:latin typeface="Source Sans Pro" panose="020B0503030403020204" pitchFamily="34" charset="0"/>
                <a:ea typeface="Source Sans Pro" panose="020B0503030403020204" pitchFamily="34" charset="0"/>
              </a:rPr>
              <a:t>Step 1. Determine if pay (Salary or Wage) was reduced more than 25% by comparing avg. annual salary or hourly wage during covered period/alternative period to Q1, 2020.</a:t>
            </a:r>
          </a:p>
          <a:p>
            <a:pPr marL="568325" lvl="1" indent="-168275" defTabSz="685800"/>
            <a:r>
              <a:rPr lang="en-US" sz="2200" dirty="0">
                <a:solidFill>
                  <a:srgbClr val="002060"/>
                </a:solidFill>
                <a:latin typeface="Source Sans Pro" panose="020B0503030403020204" pitchFamily="34" charset="0"/>
                <a:ea typeface="Source Sans Pro" panose="020B0503030403020204" pitchFamily="34" charset="0"/>
              </a:rPr>
              <a:t>Step 2 Determine if the Salary/Hourly Wage Reduction Safe Harbor is met by comparing salary/hourly wage from 2/15 to 4/26/20 to 2/15/20. If decrease is restored by June 30, 2020 safe harbor is met.</a:t>
            </a:r>
          </a:p>
          <a:p>
            <a:pPr marL="568325" lvl="1" indent="-168275" defTabSz="685800"/>
            <a:r>
              <a:rPr lang="en-US" sz="2200" dirty="0">
                <a:solidFill>
                  <a:srgbClr val="002060"/>
                </a:solidFill>
                <a:latin typeface="Source Sans Pro" panose="020B0503030403020204" pitchFamily="34" charset="0"/>
                <a:ea typeface="Source Sans Pro" panose="020B0503030403020204" pitchFamily="34" charset="0"/>
                <a:cs typeface="Arial" panose="020B0604020202020204" pitchFamily="34" charset="0"/>
              </a:rPr>
              <a:t> </a:t>
            </a:r>
            <a:r>
              <a:rPr lang="en-US" sz="2200" dirty="0">
                <a:solidFill>
                  <a:srgbClr val="002060"/>
                </a:solidFill>
                <a:latin typeface="Source Sans Pro" panose="020B0503030403020204" pitchFamily="34" charset="0"/>
                <a:ea typeface="Source Sans Pro" panose="020B0503030403020204" pitchFamily="34" charset="0"/>
              </a:rPr>
              <a:t>Step 3. If safe harbor </a:t>
            </a:r>
            <a:r>
              <a:rPr lang="en-US" sz="2200">
                <a:solidFill>
                  <a:srgbClr val="002060"/>
                </a:solidFill>
                <a:latin typeface="Source Sans Pro" panose="020B0503030403020204" pitchFamily="34" charset="0"/>
                <a:ea typeface="Source Sans Pro" panose="020B0503030403020204" pitchFamily="34" charset="0"/>
              </a:rPr>
              <a:t>is not met</a:t>
            </a:r>
            <a:r>
              <a:rPr lang="en-US" sz="2200" dirty="0">
                <a:solidFill>
                  <a:srgbClr val="002060"/>
                </a:solidFill>
                <a:latin typeface="Source Sans Pro" panose="020B0503030403020204" pitchFamily="34" charset="0"/>
                <a:ea typeface="Source Sans Pro" panose="020B0503030403020204" pitchFamily="34" charset="0"/>
              </a:rPr>
              <a:t>, calculate decrease in excess of 25%, annualize and pro-rate for 8 weeks to determine Salary/Hourly Wage reduction for that employee.</a:t>
            </a:r>
            <a:endParaRPr lang="en-US" sz="2200" dirty="0">
              <a:solidFill>
                <a:srgbClr val="002060"/>
              </a:solidFill>
              <a:latin typeface="Source Sans Pro" panose="020B0503030403020204" pitchFamily="34" charset="0"/>
              <a:ea typeface="Source Sans Pro" panose="020B0503030403020204" pitchFamily="34" charset="0"/>
              <a:cs typeface="Arial" panose="020B0604020202020204" pitchFamily="34" charset="0"/>
            </a:endParaRPr>
          </a:p>
          <a:p>
            <a:pPr marL="168275" indent="-168275" defTabSz="685800"/>
            <a:r>
              <a:rPr lang="en-US" dirty="0">
                <a:solidFill>
                  <a:srgbClr val="002060"/>
                </a:solidFill>
                <a:latin typeface="Source Sans Pro" panose="020B0503030403020204" pitchFamily="34" charset="0"/>
                <a:ea typeface="Source Sans Pro" panose="020B0503030403020204" pitchFamily="34" charset="0"/>
                <a:cs typeface="Arial" panose="020B0604020202020204" pitchFamily="34" charset="0"/>
              </a:rPr>
              <a:t>Do not count anyone that was used as a FTE reduction if that applies</a:t>
            </a:r>
          </a:p>
          <a:p>
            <a:pPr marL="0" indent="0" defTabSz="685800">
              <a:lnSpc>
                <a:spcPct val="25000"/>
              </a:lnSpc>
              <a:spcBef>
                <a:spcPts val="0"/>
              </a:spcBef>
              <a:buNone/>
            </a:pPr>
            <a:endParaRPr lang="en-US" dirty="0">
              <a:solidFill>
                <a:srgbClr val="002060"/>
              </a:solidFill>
              <a:latin typeface="Source Sans Pro" panose="020B0503030403020204" pitchFamily="34" charset="0"/>
              <a:ea typeface="Source Sans Pro" panose="020B0503030403020204" pitchFamily="34" charset="0"/>
              <a:cs typeface="Arial" panose="020B0604020202020204" pitchFamily="34" charset="0"/>
            </a:endParaRPr>
          </a:p>
          <a:p>
            <a:pPr marL="168275" indent="-168275" defTabSz="685800"/>
            <a:r>
              <a:rPr lang="en-US" dirty="0">
                <a:solidFill>
                  <a:srgbClr val="002060"/>
                </a:solidFill>
                <a:latin typeface="Source Sans Pro" panose="020B0503030403020204" pitchFamily="34" charset="0"/>
                <a:ea typeface="Source Sans Pro" panose="020B0503030403020204" pitchFamily="34" charset="0"/>
                <a:cs typeface="Arial" panose="020B0604020202020204" pitchFamily="34" charset="0"/>
              </a:rPr>
              <a:t>Ultimately, only individuals with reduced salary or hourly rate would be considered.</a:t>
            </a:r>
          </a:p>
          <a:p>
            <a:pPr marL="168275" indent="-168275" defTabSz="685800"/>
            <a:endParaRPr lang="en-US" dirty="0">
              <a:solidFill>
                <a:srgbClr val="002060"/>
              </a:solidFill>
              <a:latin typeface="Source Sans Pro" panose="020B0503030403020204" pitchFamily="34" charset="0"/>
              <a:ea typeface="Source Sans Pro" panose="020B0503030403020204" pitchFamily="34" charset="0"/>
              <a:cs typeface="Arial" panose="020B0604020202020204" pitchFamily="34" charset="0"/>
            </a:endParaRPr>
          </a:p>
          <a:p>
            <a:pPr marL="168275" indent="-168275" defTabSz="685800"/>
            <a:endParaRPr lang="en-US" dirty="0">
              <a:solidFill>
                <a:srgbClr val="002060"/>
              </a:solidFill>
              <a:latin typeface="Source Sans Pro" panose="020B0503030403020204" pitchFamily="34" charset="0"/>
              <a:ea typeface="Source Sans Pro" panose="020B0503030403020204" pitchFamily="34" charset="0"/>
              <a:cs typeface="Arial" panose="020B0604020202020204" pitchFamily="34" charset="0"/>
            </a:endParaRPr>
          </a:p>
        </p:txBody>
      </p:sp>
    </p:spTree>
    <p:extLst>
      <p:ext uri="{BB962C8B-B14F-4D97-AF65-F5344CB8AC3E}">
        <p14:creationId xmlns:p14="http://schemas.microsoft.com/office/powerpoint/2010/main" val="2242999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0A11D-9DAF-4874-AAEC-9A9E552AA7A2}"/>
              </a:ext>
            </a:extLst>
          </p:cNvPr>
          <p:cNvSpPr>
            <a:spLocks noGrp="1"/>
          </p:cNvSpPr>
          <p:nvPr>
            <p:ph type="title"/>
          </p:nvPr>
        </p:nvSpPr>
        <p:spPr>
          <a:xfrm>
            <a:off x="386787" y="646553"/>
            <a:ext cx="10515600" cy="1160039"/>
          </a:xfrm>
        </p:spPr>
        <p:txBody>
          <a:bodyPr/>
          <a:lstStyle/>
          <a:p>
            <a:pPr algn="l"/>
            <a:r>
              <a:rPr lang="en-US" dirty="0">
                <a:solidFill>
                  <a:srgbClr val="002060"/>
                </a:solidFill>
                <a:ea typeface="Source Sans Pro" panose="020B0503030403020204" pitchFamily="34" charset="0"/>
              </a:rPr>
              <a:t>Documentation Required to Meet Safe Harbor</a:t>
            </a:r>
            <a:r>
              <a:rPr lang="en-US" dirty="0">
                <a:solidFill>
                  <a:srgbClr val="002060"/>
                </a:solidFill>
              </a:rPr>
              <a:t>	</a:t>
            </a:r>
            <a:endParaRPr lang="en-US" dirty="0"/>
          </a:p>
        </p:txBody>
      </p:sp>
      <p:sp>
        <p:nvSpPr>
          <p:cNvPr id="3" name="Slide Number Placeholder 2">
            <a:extLst>
              <a:ext uri="{FF2B5EF4-FFF2-40B4-BE49-F238E27FC236}">
                <a16:creationId xmlns:a16="http://schemas.microsoft.com/office/drawing/2014/main" id="{1582C551-FB22-4642-9E05-3F629DA64E1E}"/>
              </a:ext>
            </a:extLst>
          </p:cNvPr>
          <p:cNvSpPr>
            <a:spLocks noGrp="1"/>
          </p:cNvSpPr>
          <p:nvPr>
            <p:ph type="sldNum" sz="quarter" idx="12"/>
          </p:nvPr>
        </p:nvSpPr>
        <p:spPr/>
        <p:txBody>
          <a:bodyPr/>
          <a:lstStyle/>
          <a:p>
            <a:fld id="{B1AB44B9-F1EC-4F4B-88D4-413245C9CD3E}" type="slidenum">
              <a:rPr lang="en-US" smtClean="0"/>
              <a:t>11</a:t>
            </a:fld>
            <a:endParaRPr lang="en-US"/>
          </a:p>
        </p:txBody>
      </p:sp>
      <p:pic>
        <p:nvPicPr>
          <p:cNvPr id="1028" name="Picture 4" descr="Image of shield with money in it.">
            <a:extLst>
              <a:ext uri="{FF2B5EF4-FFF2-40B4-BE49-F238E27FC236}">
                <a16:creationId xmlns:a16="http://schemas.microsoft.com/office/drawing/2014/main" id="{68FD8A9C-B477-4C34-BC39-08C4EB4733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8114" y="278279"/>
            <a:ext cx="2743201" cy="1369211"/>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0C9B5A47-AC98-49F1-BA24-B8304604DFF4}"/>
              </a:ext>
            </a:extLst>
          </p:cNvPr>
          <p:cNvSpPr txBox="1">
            <a:spLocks/>
          </p:cNvSpPr>
          <p:nvPr/>
        </p:nvSpPr>
        <p:spPr>
          <a:xfrm>
            <a:off x="645694" y="1833614"/>
            <a:ext cx="11285621" cy="43644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68275" indent="-168275" defTabSz="685800"/>
            <a:endParaRPr lang="en-US" dirty="0">
              <a:solidFill>
                <a:srgbClr val="002060"/>
              </a:solidFill>
              <a:latin typeface="Source Sans Pro" panose="020B0503030403020204" pitchFamily="34" charset="0"/>
              <a:ea typeface="Source Sans Pro" panose="020B0503030403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1CF26B40-9AD1-4239-B004-72DEDB29C52E}"/>
              </a:ext>
            </a:extLst>
          </p:cNvPr>
          <p:cNvSpPr/>
          <p:nvPr/>
        </p:nvSpPr>
        <p:spPr>
          <a:xfrm>
            <a:off x="762000" y="1665982"/>
            <a:ext cx="10668000" cy="4785926"/>
          </a:xfrm>
          <a:prstGeom prst="rect">
            <a:avLst/>
          </a:prstGeom>
        </p:spPr>
        <p:txBody>
          <a:bodyPr wrap="square">
            <a:spAutoFit/>
          </a:bodyPr>
          <a:lstStyle/>
          <a:p>
            <a:pPr marL="168275" indent="-168275" defTabSz="685800"/>
            <a:r>
              <a:rPr lang="en-US" sz="2400" dirty="0">
                <a:solidFill>
                  <a:srgbClr val="002060"/>
                </a:solidFill>
                <a:latin typeface="Source Sans Pro" panose="020B0503030403020204" pitchFamily="34" charset="0"/>
                <a:ea typeface="Source Sans Pro" panose="020B0503030403020204" pitchFamily="34" charset="0"/>
                <a:cs typeface="Arial" panose="020B0604020202020204" pitchFamily="34" charset="0"/>
              </a:rPr>
              <a:t>Rehire and restore salary and wage levels by 6/30/2020 or earlier</a:t>
            </a:r>
          </a:p>
          <a:p>
            <a:pPr marL="168275" indent="-168275" defTabSz="685800">
              <a:lnSpc>
                <a:spcPct val="50000"/>
              </a:lnSpc>
            </a:pPr>
            <a:endParaRPr lang="en-US" sz="2400" dirty="0">
              <a:solidFill>
                <a:srgbClr val="002060"/>
              </a:solidFill>
              <a:latin typeface="Source Sans Pro" panose="020B0503030403020204" pitchFamily="34" charset="0"/>
              <a:ea typeface="Source Sans Pro" panose="020B0503030403020204" pitchFamily="34" charset="0"/>
              <a:cs typeface="Arial" panose="020B0604020202020204" pitchFamily="34" charset="0"/>
            </a:endParaRPr>
          </a:p>
          <a:p>
            <a:pPr marL="168275" indent="-168275" defTabSz="685800"/>
            <a:r>
              <a:rPr lang="en-US" sz="2400" dirty="0">
                <a:solidFill>
                  <a:srgbClr val="002060"/>
                </a:solidFill>
                <a:latin typeface="Source Sans Pro" panose="020B0503030403020204" pitchFamily="34" charset="0"/>
                <a:ea typeface="Source Sans Pro" panose="020B0503030403020204" pitchFamily="34" charset="0"/>
                <a:cs typeface="Arial" panose="020B0604020202020204" pitchFamily="34" charset="0"/>
              </a:rPr>
              <a:t>Document good faith offer to rehire and employee declines</a:t>
            </a:r>
          </a:p>
          <a:p>
            <a:pPr marL="854075" lvl="1" indent="-457200" defTabSz="685800">
              <a:spcBef>
                <a:spcPts val="600"/>
              </a:spcBef>
              <a:spcAft>
                <a:spcPts val="600"/>
              </a:spcAft>
              <a:buFont typeface="Arial" panose="020B0604020202020204" pitchFamily="34" charset="0"/>
              <a:buChar char="•"/>
            </a:pPr>
            <a:r>
              <a:rPr lang="en-US" sz="2200" dirty="0">
                <a:solidFill>
                  <a:srgbClr val="002060"/>
                </a:solidFill>
                <a:latin typeface="Source Sans Pro" panose="020B0503030403020204" pitchFamily="34" charset="0"/>
                <a:ea typeface="Source Sans Pro" panose="020B0503030403020204" pitchFamily="34" charset="0"/>
                <a:cs typeface="Arial" panose="020B0604020202020204" pitchFamily="34" charset="0"/>
              </a:rPr>
              <a:t>Must be written offer during the covered period at the same salary and hours as their last regular pay period</a:t>
            </a:r>
          </a:p>
          <a:p>
            <a:pPr marL="857250" lvl="1" indent="-457200" defTabSz="685800">
              <a:spcBef>
                <a:spcPts val="600"/>
              </a:spcBef>
              <a:spcAft>
                <a:spcPts val="600"/>
              </a:spcAft>
              <a:buFont typeface="Arial" panose="020B0604020202020204" pitchFamily="34" charset="0"/>
              <a:buChar char="•"/>
            </a:pPr>
            <a:r>
              <a:rPr lang="en-US" sz="2200" dirty="0">
                <a:solidFill>
                  <a:srgbClr val="002060"/>
                </a:solidFill>
                <a:latin typeface="Source Sans Pro" panose="020B0503030403020204" pitchFamily="34" charset="0"/>
                <a:ea typeface="Source Sans Pro" panose="020B0503030403020204" pitchFamily="34" charset="0"/>
                <a:cs typeface="Arial" panose="020B0604020202020204" pitchFamily="34" charset="0"/>
              </a:rPr>
              <a:t>Maintain record documenting offer and its rejection</a:t>
            </a:r>
          </a:p>
          <a:p>
            <a:pPr marL="857250" lvl="1" indent="-457200" defTabSz="685800">
              <a:spcBef>
                <a:spcPts val="600"/>
              </a:spcBef>
              <a:spcAft>
                <a:spcPts val="600"/>
              </a:spcAft>
              <a:buFont typeface="Arial" panose="020B0604020202020204" pitchFamily="34" charset="0"/>
              <a:buChar char="•"/>
            </a:pPr>
            <a:r>
              <a:rPr lang="en-US" sz="2200" dirty="0">
                <a:solidFill>
                  <a:srgbClr val="002060"/>
                </a:solidFill>
                <a:latin typeface="Source Sans Pro" panose="020B0503030403020204" pitchFamily="34" charset="0"/>
                <a:ea typeface="Source Sans Pro" panose="020B0503030403020204" pitchFamily="34" charset="0"/>
                <a:cs typeface="Arial" panose="020B0604020202020204" pitchFamily="34" charset="0"/>
              </a:rPr>
              <a:t>Notify state unemployment office within 30 days of the employee rejection</a:t>
            </a:r>
          </a:p>
          <a:p>
            <a:pPr marL="568325" lvl="1" indent="-168275" defTabSz="685800">
              <a:lnSpc>
                <a:spcPct val="50000"/>
              </a:lnSpc>
            </a:pPr>
            <a:endParaRPr lang="en-US" sz="2400" dirty="0">
              <a:solidFill>
                <a:srgbClr val="002060"/>
              </a:solidFill>
              <a:latin typeface="Source Sans Pro" panose="020B0503030403020204" pitchFamily="34" charset="0"/>
              <a:ea typeface="Source Sans Pro" panose="020B0503030403020204" pitchFamily="34" charset="0"/>
              <a:cs typeface="Arial" panose="020B0604020202020204" pitchFamily="34" charset="0"/>
            </a:endParaRPr>
          </a:p>
          <a:p>
            <a:pPr marL="168275" indent="-168275" defTabSz="685800"/>
            <a:r>
              <a:rPr lang="en-US" sz="2400" dirty="0">
                <a:solidFill>
                  <a:srgbClr val="002060"/>
                </a:solidFill>
                <a:latin typeface="Source Sans Pro" panose="020B0503030403020204" pitchFamily="34" charset="0"/>
                <a:ea typeface="Source Sans Pro" panose="020B0503030403020204" pitchFamily="34" charset="0"/>
                <a:cs typeface="Arial" panose="020B0604020202020204" pitchFamily="34" charset="0"/>
              </a:rPr>
              <a:t>Document changes in head count for employees:</a:t>
            </a:r>
          </a:p>
          <a:p>
            <a:pPr marL="742950" lvl="1" indent="-342900" defTabSz="685800">
              <a:spcBef>
                <a:spcPts val="600"/>
              </a:spcBef>
              <a:spcAft>
                <a:spcPts val="600"/>
              </a:spcAft>
              <a:buFont typeface="Arial" panose="020B0604020202020204" pitchFamily="34" charset="0"/>
              <a:buChar char="•"/>
            </a:pPr>
            <a:r>
              <a:rPr lang="en-US" sz="2200" dirty="0">
                <a:solidFill>
                  <a:srgbClr val="002060"/>
                </a:solidFill>
                <a:latin typeface="Source Sans Pro" panose="020B0503030403020204" pitchFamily="34" charset="0"/>
                <a:ea typeface="Source Sans Pro" panose="020B0503030403020204" pitchFamily="34" charset="0"/>
                <a:cs typeface="Arial" panose="020B0604020202020204" pitchFamily="34" charset="0"/>
              </a:rPr>
              <a:t>Fired for good cause</a:t>
            </a:r>
          </a:p>
          <a:p>
            <a:pPr marL="742950" lvl="1" indent="-342900" defTabSz="685800">
              <a:spcBef>
                <a:spcPts val="600"/>
              </a:spcBef>
              <a:spcAft>
                <a:spcPts val="600"/>
              </a:spcAft>
              <a:buFont typeface="Arial" panose="020B0604020202020204" pitchFamily="34" charset="0"/>
              <a:buChar char="•"/>
            </a:pPr>
            <a:r>
              <a:rPr lang="en-US" sz="2200" dirty="0">
                <a:solidFill>
                  <a:srgbClr val="002060"/>
                </a:solidFill>
                <a:latin typeface="Source Sans Pro" panose="020B0503030403020204" pitchFamily="34" charset="0"/>
                <a:ea typeface="Source Sans Pro" panose="020B0503030403020204" pitchFamily="34" charset="0"/>
                <a:cs typeface="Arial" panose="020B0604020202020204" pitchFamily="34" charset="0"/>
              </a:rPr>
              <a:t>Voluntarily resigns</a:t>
            </a:r>
          </a:p>
          <a:p>
            <a:pPr marL="742950" lvl="1" indent="-342900" defTabSz="685800">
              <a:spcBef>
                <a:spcPts val="600"/>
              </a:spcBef>
              <a:spcAft>
                <a:spcPts val="600"/>
              </a:spcAft>
              <a:buFont typeface="Arial" panose="020B0604020202020204" pitchFamily="34" charset="0"/>
              <a:buChar char="•"/>
            </a:pPr>
            <a:r>
              <a:rPr lang="en-US" sz="2200" dirty="0">
                <a:solidFill>
                  <a:srgbClr val="002060"/>
                </a:solidFill>
                <a:latin typeface="Source Sans Pro" panose="020B0503030403020204" pitchFamily="34" charset="0"/>
                <a:ea typeface="Source Sans Pro" panose="020B0503030403020204" pitchFamily="34" charset="0"/>
                <a:cs typeface="Arial" panose="020B0604020202020204" pitchFamily="34" charset="0"/>
              </a:rPr>
              <a:t>Voluntarily requests a reduced schedule </a:t>
            </a:r>
          </a:p>
        </p:txBody>
      </p:sp>
    </p:spTree>
    <p:extLst>
      <p:ext uri="{BB962C8B-B14F-4D97-AF65-F5344CB8AC3E}">
        <p14:creationId xmlns:p14="http://schemas.microsoft.com/office/powerpoint/2010/main" val="2768939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0A11D-9DAF-4874-AAEC-9A9E552AA7A2}"/>
              </a:ext>
            </a:extLst>
          </p:cNvPr>
          <p:cNvSpPr>
            <a:spLocks noGrp="1"/>
          </p:cNvSpPr>
          <p:nvPr>
            <p:ph type="title"/>
          </p:nvPr>
        </p:nvSpPr>
        <p:spPr>
          <a:xfrm>
            <a:off x="386787" y="646553"/>
            <a:ext cx="10515600" cy="1160039"/>
          </a:xfrm>
        </p:spPr>
        <p:txBody>
          <a:bodyPr/>
          <a:lstStyle/>
          <a:p>
            <a:pPr algn="l"/>
            <a:r>
              <a:rPr lang="en-US" dirty="0">
                <a:solidFill>
                  <a:srgbClr val="002060"/>
                </a:solidFill>
                <a:ea typeface="Source Sans Pro" panose="020B0503030403020204" pitchFamily="34" charset="0"/>
              </a:rPr>
              <a:t>PPP Loan Forgiveness Steps for Employers</a:t>
            </a:r>
            <a:r>
              <a:rPr lang="en-US" dirty="0">
                <a:solidFill>
                  <a:srgbClr val="002060"/>
                </a:solidFill>
              </a:rPr>
              <a:t>	</a:t>
            </a:r>
            <a:endParaRPr lang="en-US" dirty="0"/>
          </a:p>
        </p:txBody>
      </p:sp>
      <p:sp>
        <p:nvSpPr>
          <p:cNvPr id="3" name="Slide Number Placeholder 2">
            <a:extLst>
              <a:ext uri="{FF2B5EF4-FFF2-40B4-BE49-F238E27FC236}">
                <a16:creationId xmlns:a16="http://schemas.microsoft.com/office/drawing/2014/main" id="{1582C551-FB22-4642-9E05-3F629DA64E1E}"/>
              </a:ext>
            </a:extLst>
          </p:cNvPr>
          <p:cNvSpPr>
            <a:spLocks noGrp="1"/>
          </p:cNvSpPr>
          <p:nvPr>
            <p:ph type="sldNum" sz="quarter" idx="12"/>
          </p:nvPr>
        </p:nvSpPr>
        <p:spPr/>
        <p:txBody>
          <a:bodyPr/>
          <a:lstStyle/>
          <a:p>
            <a:fld id="{B1AB44B9-F1EC-4F4B-88D4-413245C9CD3E}" type="slidenum">
              <a:rPr lang="en-US" smtClean="0"/>
              <a:t>12</a:t>
            </a:fld>
            <a:endParaRPr lang="en-US"/>
          </a:p>
        </p:txBody>
      </p:sp>
      <p:pic>
        <p:nvPicPr>
          <p:cNvPr id="1028" name="Picture 4" descr="Image of shield with money in it.">
            <a:extLst>
              <a:ext uri="{FF2B5EF4-FFF2-40B4-BE49-F238E27FC236}">
                <a16:creationId xmlns:a16="http://schemas.microsoft.com/office/drawing/2014/main" id="{68FD8A9C-B477-4C34-BC39-08C4EB4733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8114" y="278279"/>
            <a:ext cx="2743201" cy="1369211"/>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0C9B5A47-AC98-49F1-BA24-B8304604DFF4}"/>
              </a:ext>
            </a:extLst>
          </p:cNvPr>
          <p:cNvSpPr txBox="1">
            <a:spLocks/>
          </p:cNvSpPr>
          <p:nvPr/>
        </p:nvSpPr>
        <p:spPr>
          <a:xfrm>
            <a:off x="645694" y="1833614"/>
            <a:ext cx="11285621" cy="43644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68275" indent="-168275" defTabSz="685800"/>
            <a:endParaRPr lang="en-US" dirty="0">
              <a:solidFill>
                <a:srgbClr val="002060"/>
              </a:solidFill>
              <a:latin typeface="Source Sans Pro" panose="020B0503030403020204" pitchFamily="34" charset="0"/>
              <a:ea typeface="Source Sans Pro" panose="020B0503030403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1CF26B40-9AD1-4239-B004-72DEDB29C52E}"/>
              </a:ext>
            </a:extLst>
          </p:cNvPr>
          <p:cNvSpPr/>
          <p:nvPr/>
        </p:nvSpPr>
        <p:spPr>
          <a:xfrm>
            <a:off x="772160" y="1776172"/>
            <a:ext cx="10901680" cy="4724370"/>
          </a:xfrm>
          <a:prstGeom prst="rect">
            <a:avLst/>
          </a:prstGeom>
        </p:spPr>
        <p:txBody>
          <a:bodyPr wrap="square">
            <a:spAutoFit/>
          </a:bodyPr>
          <a:lstStyle/>
          <a:p>
            <a:pPr marL="342900" indent="-342900" defTabSz="685800">
              <a:buFont typeface="Arial" panose="020B0604020202020204" pitchFamily="34" charset="0"/>
              <a:buChar char="•"/>
            </a:pPr>
            <a:r>
              <a:rPr lang="en-US" sz="2400" dirty="0">
                <a:solidFill>
                  <a:srgbClr val="002060"/>
                </a:solidFill>
                <a:latin typeface="Source Sans Pro" panose="020B0503030403020204" pitchFamily="34" charset="0"/>
                <a:ea typeface="Source Sans Pro" panose="020B0503030403020204" pitchFamily="34" charset="0"/>
                <a:cs typeface="Arial" panose="020B0604020202020204" pitchFamily="34" charset="0"/>
              </a:rPr>
              <a:t>Add total eligible payroll and non-payroll costs incurred and paid during the 8-week period following disbursement</a:t>
            </a:r>
          </a:p>
          <a:p>
            <a:pPr marL="342900" indent="-342900" defTabSz="685800">
              <a:lnSpc>
                <a:spcPct val="75000"/>
              </a:lnSpc>
              <a:buFont typeface="Arial" panose="020B0604020202020204" pitchFamily="34" charset="0"/>
              <a:buChar char="•"/>
            </a:pPr>
            <a:endParaRPr lang="en-US" sz="2400" dirty="0">
              <a:solidFill>
                <a:srgbClr val="002060"/>
              </a:solidFill>
              <a:latin typeface="Source Sans Pro" panose="020B0503030403020204" pitchFamily="34" charset="0"/>
              <a:ea typeface="Source Sans Pro" panose="020B0503030403020204" pitchFamily="34" charset="0"/>
              <a:cs typeface="Arial" panose="020B0604020202020204" pitchFamily="34" charset="0"/>
            </a:endParaRPr>
          </a:p>
          <a:p>
            <a:pPr marL="342900" indent="-342900" defTabSz="685800">
              <a:buFont typeface="Arial" panose="020B0604020202020204" pitchFamily="34" charset="0"/>
              <a:buChar char="•"/>
            </a:pPr>
            <a:r>
              <a:rPr lang="en-US" sz="2400" dirty="0">
                <a:solidFill>
                  <a:srgbClr val="002060"/>
                </a:solidFill>
                <a:latin typeface="Source Sans Pro" panose="020B0503030403020204" pitchFamily="34" charset="0"/>
                <a:ea typeface="Source Sans Pro" panose="020B0503030403020204" pitchFamily="34" charset="0"/>
                <a:cs typeface="Arial" panose="020B0604020202020204" pitchFamily="34" charset="0"/>
              </a:rPr>
              <a:t>Calculate any reduction in payroll greater than 25% of prior quarter by employee</a:t>
            </a:r>
          </a:p>
          <a:p>
            <a:pPr marL="342900" indent="-342900" defTabSz="685800">
              <a:lnSpc>
                <a:spcPct val="75000"/>
              </a:lnSpc>
              <a:buFont typeface="Arial" panose="020B0604020202020204" pitchFamily="34" charset="0"/>
              <a:buChar char="•"/>
            </a:pPr>
            <a:endParaRPr lang="en-US" sz="2400" dirty="0">
              <a:solidFill>
                <a:srgbClr val="002060"/>
              </a:solidFill>
              <a:latin typeface="Source Sans Pro" panose="020B0503030403020204" pitchFamily="34" charset="0"/>
              <a:ea typeface="Source Sans Pro" panose="020B0503030403020204" pitchFamily="34" charset="0"/>
              <a:cs typeface="Arial" panose="020B0604020202020204" pitchFamily="34" charset="0"/>
            </a:endParaRPr>
          </a:p>
          <a:p>
            <a:pPr marL="342900" indent="-342900" defTabSz="685800">
              <a:buFont typeface="Arial" panose="020B0604020202020204" pitchFamily="34" charset="0"/>
              <a:buChar char="•"/>
            </a:pPr>
            <a:r>
              <a:rPr lang="en-US" sz="2400" dirty="0">
                <a:solidFill>
                  <a:srgbClr val="002060"/>
                </a:solidFill>
                <a:latin typeface="Source Sans Pro" panose="020B0503030403020204" pitchFamily="34" charset="0"/>
                <a:ea typeface="Source Sans Pro" panose="020B0503030403020204" pitchFamily="34" charset="0"/>
                <a:cs typeface="Arial" panose="020B0604020202020204" pitchFamily="34" charset="0"/>
              </a:rPr>
              <a:t>Reduce total eligible expenses by any payroll  reduction (if applicable and safe harbor was not met)</a:t>
            </a:r>
            <a:endParaRPr lang="en-US" sz="2200" dirty="0">
              <a:solidFill>
                <a:srgbClr val="002060"/>
              </a:solidFill>
              <a:latin typeface="Source Sans Pro" panose="020B0503030403020204" pitchFamily="34" charset="0"/>
              <a:ea typeface="Source Sans Pro" panose="020B0503030403020204" pitchFamily="34" charset="0"/>
              <a:cs typeface="Arial" panose="020B0604020202020204" pitchFamily="34" charset="0"/>
            </a:endParaRPr>
          </a:p>
          <a:p>
            <a:pPr marL="342900" indent="-342900" defTabSz="685800">
              <a:lnSpc>
                <a:spcPct val="75000"/>
              </a:lnSpc>
              <a:buFont typeface="Arial" panose="020B0604020202020204" pitchFamily="34" charset="0"/>
              <a:buChar char="•"/>
            </a:pPr>
            <a:endParaRPr lang="en-US" sz="2200" dirty="0">
              <a:solidFill>
                <a:srgbClr val="002060"/>
              </a:solidFill>
              <a:latin typeface="Source Sans Pro" panose="020B0503030403020204" pitchFamily="34" charset="0"/>
              <a:ea typeface="Source Sans Pro" panose="020B0503030403020204" pitchFamily="34" charset="0"/>
              <a:cs typeface="Arial" panose="020B0604020202020204" pitchFamily="34" charset="0"/>
            </a:endParaRPr>
          </a:p>
          <a:p>
            <a:pPr marL="342900" indent="-342900" defTabSz="685800">
              <a:buFont typeface="Arial" panose="020B0604020202020204" pitchFamily="34" charset="0"/>
              <a:buChar char="•"/>
            </a:pPr>
            <a:r>
              <a:rPr lang="en-US" sz="2200" dirty="0">
                <a:solidFill>
                  <a:srgbClr val="002060"/>
                </a:solidFill>
                <a:latin typeface="Source Sans Pro" panose="020B0503030403020204" pitchFamily="34" charset="0"/>
                <a:ea typeface="Source Sans Pro" panose="020B0503030403020204" pitchFamily="34" charset="0"/>
                <a:cs typeface="Arial" panose="020B0604020202020204" pitchFamily="34" charset="0"/>
              </a:rPr>
              <a:t>Calculate any % decrease in  FTEs from 8-week covered period  vs. comparison period</a:t>
            </a:r>
          </a:p>
          <a:p>
            <a:pPr marL="342900" indent="-342900" defTabSz="685800">
              <a:lnSpc>
                <a:spcPct val="75000"/>
              </a:lnSpc>
              <a:buFont typeface="Arial" panose="020B0604020202020204" pitchFamily="34" charset="0"/>
              <a:buChar char="•"/>
            </a:pPr>
            <a:endParaRPr lang="en-US" sz="2200" dirty="0">
              <a:solidFill>
                <a:srgbClr val="002060"/>
              </a:solidFill>
              <a:latin typeface="Source Sans Pro" panose="020B0503030403020204" pitchFamily="34" charset="0"/>
              <a:ea typeface="Source Sans Pro" panose="020B0503030403020204" pitchFamily="34" charset="0"/>
              <a:cs typeface="Arial" panose="020B0604020202020204" pitchFamily="34" charset="0"/>
            </a:endParaRPr>
          </a:p>
          <a:p>
            <a:pPr marL="342900" indent="-342900" defTabSz="685800">
              <a:buFont typeface="Arial" panose="020B0604020202020204" pitchFamily="34" charset="0"/>
              <a:buChar char="•"/>
            </a:pPr>
            <a:r>
              <a:rPr lang="en-US" sz="2200" dirty="0">
                <a:solidFill>
                  <a:srgbClr val="002060"/>
                </a:solidFill>
                <a:latin typeface="Source Sans Pro" panose="020B0503030403020204" pitchFamily="34" charset="0"/>
                <a:ea typeface="Source Sans Pro" panose="020B0503030403020204" pitchFamily="34" charset="0"/>
                <a:cs typeface="Arial" panose="020B0604020202020204" pitchFamily="34" charset="0"/>
              </a:rPr>
              <a:t>Apply the % decrease in FTEs to eligible total expenses (</a:t>
            </a:r>
            <a:r>
              <a:rPr lang="en-US" sz="2400" dirty="0">
                <a:solidFill>
                  <a:srgbClr val="002060"/>
                </a:solidFill>
                <a:latin typeface="Source Sans Pro" panose="020B0503030403020204" pitchFamily="34" charset="0"/>
                <a:ea typeface="Source Sans Pro" panose="020B0503030403020204" pitchFamily="34" charset="0"/>
                <a:cs typeface="Arial" panose="020B0604020202020204" pitchFamily="34" charset="0"/>
              </a:rPr>
              <a:t>if applicable and safe harbor was not met)</a:t>
            </a:r>
          </a:p>
          <a:p>
            <a:pPr marL="342900" indent="-342900" defTabSz="685800">
              <a:lnSpc>
                <a:spcPct val="75000"/>
              </a:lnSpc>
              <a:buFont typeface="Arial" panose="020B0604020202020204" pitchFamily="34" charset="0"/>
              <a:buChar char="•"/>
            </a:pPr>
            <a:endParaRPr lang="en-US" sz="2400" dirty="0">
              <a:solidFill>
                <a:srgbClr val="002060"/>
              </a:solidFill>
              <a:latin typeface="Source Sans Pro" panose="020B0503030403020204" pitchFamily="34" charset="0"/>
              <a:ea typeface="Source Sans Pro" panose="020B0503030403020204" pitchFamily="34" charset="0"/>
              <a:cs typeface="Arial" panose="020B0604020202020204" pitchFamily="34" charset="0"/>
            </a:endParaRPr>
          </a:p>
          <a:p>
            <a:pPr marL="342900" indent="-342900" defTabSz="685800">
              <a:buFont typeface="Arial" panose="020B0604020202020204" pitchFamily="34" charset="0"/>
              <a:buChar char="•"/>
            </a:pPr>
            <a:r>
              <a:rPr lang="en-US" sz="2400" dirty="0">
                <a:solidFill>
                  <a:srgbClr val="002060"/>
                </a:solidFill>
                <a:latin typeface="Source Sans Pro" panose="020B0503030403020204" pitchFamily="34" charset="0"/>
                <a:ea typeface="Source Sans Pro" panose="020B0503030403020204" pitchFamily="34" charset="0"/>
                <a:cs typeface="Arial" panose="020B0604020202020204" pitchFamily="34" charset="0"/>
              </a:rPr>
              <a:t>Calculate whether payroll costs  are at least 75%  of eligible costs</a:t>
            </a:r>
          </a:p>
        </p:txBody>
      </p:sp>
    </p:spTree>
    <p:extLst>
      <p:ext uri="{BB962C8B-B14F-4D97-AF65-F5344CB8AC3E}">
        <p14:creationId xmlns:p14="http://schemas.microsoft.com/office/powerpoint/2010/main" val="1513234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0A11D-9DAF-4874-AAEC-9A9E552AA7A2}"/>
              </a:ext>
            </a:extLst>
          </p:cNvPr>
          <p:cNvSpPr>
            <a:spLocks noGrp="1"/>
          </p:cNvSpPr>
          <p:nvPr>
            <p:ph type="title"/>
          </p:nvPr>
        </p:nvSpPr>
        <p:spPr>
          <a:xfrm>
            <a:off x="645693" y="646553"/>
            <a:ext cx="10165253" cy="1058379"/>
          </a:xfrm>
        </p:spPr>
        <p:txBody>
          <a:bodyPr/>
          <a:lstStyle/>
          <a:p>
            <a:pPr algn="l"/>
            <a:r>
              <a:rPr lang="en-US" dirty="0">
                <a:solidFill>
                  <a:srgbClr val="002060"/>
                </a:solidFill>
                <a:ea typeface="Source Sans Pro" panose="020B0503030403020204" pitchFamily="34" charset="0"/>
              </a:rPr>
              <a:t>Summary - PPP Loan Forgiveness Process</a:t>
            </a:r>
            <a:endParaRPr lang="en-US" dirty="0"/>
          </a:p>
        </p:txBody>
      </p:sp>
      <p:sp>
        <p:nvSpPr>
          <p:cNvPr id="3" name="Slide Number Placeholder 2">
            <a:extLst>
              <a:ext uri="{FF2B5EF4-FFF2-40B4-BE49-F238E27FC236}">
                <a16:creationId xmlns:a16="http://schemas.microsoft.com/office/drawing/2014/main" id="{1582C551-FB22-4642-9E05-3F629DA64E1E}"/>
              </a:ext>
            </a:extLst>
          </p:cNvPr>
          <p:cNvSpPr>
            <a:spLocks noGrp="1"/>
          </p:cNvSpPr>
          <p:nvPr>
            <p:ph type="sldNum" sz="quarter" idx="12"/>
          </p:nvPr>
        </p:nvSpPr>
        <p:spPr/>
        <p:txBody>
          <a:bodyPr/>
          <a:lstStyle/>
          <a:p>
            <a:fld id="{B1AB44B9-F1EC-4F4B-88D4-413245C9CD3E}" type="slidenum">
              <a:rPr lang="en-US" smtClean="0"/>
              <a:t>13</a:t>
            </a:fld>
            <a:endParaRPr lang="en-US"/>
          </a:p>
        </p:txBody>
      </p:sp>
      <p:pic>
        <p:nvPicPr>
          <p:cNvPr id="1028" name="Picture 4" descr="Image of shield with money in it.">
            <a:extLst>
              <a:ext uri="{FF2B5EF4-FFF2-40B4-BE49-F238E27FC236}">
                <a16:creationId xmlns:a16="http://schemas.microsoft.com/office/drawing/2014/main" id="{68FD8A9C-B477-4C34-BC39-08C4EB4733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1534" y="341219"/>
            <a:ext cx="2834640" cy="1414851"/>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0C9B5A47-AC98-49F1-BA24-B8304604DFF4}"/>
              </a:ext>
            </a:extLst>
          </p:cNvPr>
          <p:cNvSpPr txBox="1">
            <a:spLocks/>
          </p:cNvSpPr>
          <p:nvPr/>
        </p:nvSpPr>
        <p:spPr>
          <a:xfrm>
            <a:off x="645694" y="1833614"/>
            <a:ext cx="11285621" cy="43644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68275" indent="-168275" defTabSz="685800"/>
            <a:endParaRPr lang="en-US" dirty="0">
              <a:solidFill>
                <a:srgbClr val="002060"/>
              </a:solidFill>
              <a:latin typeface="Source Sans Pro" panose="020B0503030403020204" pitchFamily="34" charset="0"/>
              <a:ea typeface="Source Sans Pro" panose="020B0503030403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1CF26B40-9AD1-4239-B004-72DEDB29C52E}"/>
              </a:ext>
            </a:extLst>
          </p:cNvPr>
          <p:cNvSpPr/>
          <p:nvPr/>
        </p:nvSpPr>
        <p:spPr>
          <a:xfrm>
            <a:off x="772160" y="1664412"/>
            <a:ext cx="10901680" cy="5304722"/>
          </a:xfrm>
          <a:prstGeom prst="rect">
            <a:avLst/>
          </a:prstGeom>
        </p:spPr>
        <p:txBody>
          <a:bodyPr wrap="square">
            <a:spAutoFit/>
          </a:bodyPr>
          <a:lstStyle/>
          <a:p>
            <a:pPr marL="342900" indent="-342900" defTabSz="685800">
              <a:buFont typeface="Arial" panose="020B0604020202020204" pitchFamily="34" charset="0"/>
              <a:buChar char="•"/>
            </a:pPr>
            <a:r>
              <a:rPr lang="en-US" sz="2400" dirty="0">
                <a:solidFill>
                  <a:srgbClr val="002060"/>
                </a:solidFill>
                <a:latin typeface="Source Sans Pro" panose="020B0503030403020204" pitchFamily="34" charset="0"/>
                <a:ea typeface="Source Sans Pro" panose="020B0503030403020204" pitchFamily="34" charset="0"/>
                <a:cs typeface="Arial" panose="020B0604020202020204" pitchFamily="34" charset="0"/>
              </a:rPr>
              <a:t>Calculate loan forgiveness amount as the lesser of:</a:t>
            </a:r>
          </a:p>
          <a:p>
            <a:pPr marL="342900" indent="-342900" defTabSz="685800">
              <a:buFont typeface="Source Sans Pro" panose="020B0503030403020204" pitchFamily="34" charset="0"/>
              <a:buChar char="−"/>
            </a:pPr>
            <a:endParaRPr lang="en-US" sz="2400" dirty="0">
              <a:solidFill>
                <a:srgbClr val="002060"/>
              </a:solidFill>
              <a:latin typeface="Source Sans Pro" panose="020B0503030403020204" pitchFamily="34" charset="0"/>
              <a:ea typeface="Source Sans Pro" panose="020B0503030403020204" pitchFamily="34" charset="0"/>
              <a:cs typeface="Arial" panose="020B0604020202020204" pitchFamily="34" charset="0"/>
            </a:endParaRPr>
          </a:p>
          <a:p>
            <a:pPr marL="800100" lvl="1" indent="-342900" defTabSz="685800">
              <a:lnSpc>
                <a:spcPct val="75000"/>
              </a:lnSpc>
              <a:buFont typeface="Source Sans Pro" panose="020B0503030403020204" pitchFamily="34" charset="0"/>
              <a:buChar char="−"/>
            </a:pPr>
            <a:r>
              <a:rPr lang="en-US" sz="2400" dirty="0">
                <a:solidFill>
                  <a:srgbClr val="002060"/>
                </a:solidFill>
                <a:latin typeface="Source Sans Pro" panose="020B0503030403020204" pitchFamily="34" charset="0"/>
                <a:ea typeface="Source Sans Pro" panose="020B0503030403020204" pitchFamily="34" charset="0"/>
                <a:cs typeface="Arial" panose="020B0604020202020204" pitchFamily="34" charset="0"/>
              </a:rPr>
              <a:t>Eligible total expenses after hourly wage or salary reductions and FTE reductions</a:t>
            </a:r>
          </a:p>
          <a:p>
            <a:pPr marL="800100" lvl="1" indent="-342900" defTabSz="685800">
              <a:lnSpc>
                <a:spcPct val="75000"/>
              </a:lnSpc>
              <a:buFont typeface="Source Sans Pro" panose="020B0503030403020204" pitchFamily="34" charset="0"/>
              <a:buChar char="−"/>
            </a:pPr>
            <a:endParaRPr lang="en-US" sz="2400" dirty="0">
              <a:solidFill>
                <a:srgbClr val="002060"/>
              </a:solidFill>
              <a:latin typeface="Source Sans Pro" panose="020B0503030403020204" pitchFamily="34" charset="0"/>
              <a:ea typeface="Source Sans Pro" panose="020B0503030403020204" pitchFamily="34" charset="0"/>
              <a:cs typeface="Arial" panose="020B0604020202020204" pitchFamily="34" charset="0"/>
            </a:endParaRPr>
          </a:p>
          <a:p>
            <a:pPr marL="800100" lvl="1" indent="-342900" defTabSz="685800">
              <a:buFont typeface="Source Sans Pro" panose="020B0503030403020204" pitchFamily="34" charset="0"/>
              <a:buChar char="−"/>
            </a:pPr>
            <a:r>
              <a:rPr lang="en-US" sz="2400" dirty="0">
                <a:solidFill>
                  <a:srgbClr val="002060"/>
                </a:solidFill>
                <a:latin typeface="Source Sans Pro" panose="020B0503030403020204" pitchFamily="34" charset="0"/>
                <a:ea typeface="Source Sans Pro" panose="020B0503030403020204" pitchFamily="34" charset="0"/>
                <a:cs typeface="Arial" panose="020B0604020202020204" pitchFamily="34" charset="0"/>
              </a:rPr>
              <a:t>Eligible  payroll costs divided by .75 (to ensure that 75% of loan is spent on  payroll) </a:t>
            </a:r>
          </a:p>
          <a:p>
            <a:pPr marL="800100" lvl="1" indent="-342900" defTabSz="685800">
              <a:lnSpc>
                <a:spcPct val="75000"/>
              </a:lnSpc>
              <a:buFont typeface="Source Sans Pro" panose="020B0503030403020204" pitchFamily="34" charset="0"/>
              <a:buChar char="−"/>
            </a:pPr>
            <a:endParaRPr lang="en-US" sz="2400" dirty="0">
              <a:solidFill>
                <a:srgbClr val="002060"/>
              </a:solidFill>
              <a:latin typeface="Source Sans Pro" panose="020B0503030403020204" pitchFamily="34" charset="0"/>
              <a:ea typeface="Source Sans Pro" panose="020B0503030403020204" pitchFamily="34" charset="0"/>
              <a:cs typeface="Arial" panose="020B0604020202020204" pitchFamily="34" charset="0"/>
            </a:endParaRPr>
          </a:p>
          <a:p>
            <a:pPr marL="800100" lvl="1" indent="-342900" defTabSz="685800">
              <a:lnSpc>
                <a:spcPct val="75000"/>
              </a:lnSpc>
              <a:buFont typeface="Source Sans Pro" panose="020B0503030403020204" pitchFamily="34" charset="0"/>
              <a:buChar char="−"/>
            </a:pPr>
            <a:r>
              <a:rPr lang="en-US" sz="2400" dirty="0">
                <a:solidFill>
                  <a:srgbClr val="002060"/>
                </a:solidFill>
                <a:latin typeface="Source Sans Pro" panose="020B0503030403020204" pitchFamily="34" charset="0"/>
                <a:ea typeface="Source Sans Pro" panose="020B0503030403020204" pitchFamily="34" charset="0"/>
                <a:cs typeface="Arial" panose="020B0604020202020204" pitchFamily="34" charset="0"/>
              </a:rPr>
              <a:t>Original PPP loan amount</a:t>
            </a:r>
          </a:p>
          <a:p>
            <a:pPr marL="342900" indent="-342900" defTabSz="685800">
              <a:lnSpc>
                <a:spcPct val="75000"/>
              </a:lnSpc>
              <a:buFont typeface="Arial" panose="020B0604020202020204" pitchFamily="34" charset="0"/>
              <a:buChar char="•"/>
            </a:pPr>
            <a:endParaRPr lang="en-US" sz="2400" dirty="0">
              <a:solidFill>
                <a:srgbClr val="002060"/>
              </a:solidFill>
              <a:latin typeface="Source Sans Pro" panose="020B0503030403020204" pitchFamily="34" charset="0"/>
              <a:ea typeface="Source Sans Pro" panose="020B0503030403020204" pitchFamily="34" charset="0"/>
              <a:cs typeface="Arial" panose="020B0604020202020204" pitchFamily="34" charset="0"/>
            </a:endParaRPr>
          </a:p>
          <a:p>
            <a:pPr marL="342900" indent="-342900" defTabSz="685800">
              <a:spcBef>
                <a:spcPts val="600"/>
              </a:spcBef>
              <a:spcAft>
                <a:spcPts val="600"/>
              </a:spcAft>
              <a:buFont typeface="Arial" panose="020B0604020202020204" pitchFamily="34" charset="0"/>
              <a:buChar char="•"/>
            </a:pPr>
            <a:r>
              <a:rPr lang="en-US" sz="2400" dirty="0">
                <a:solidFill>
                  <a:srgbClr val="002060"/>
                </a:solidFill>
                <a:latin typeface="Source Sans Pro" panose="020B0503030403020204" pitchFamily="34" charset="0"/>
                <a:ea typeface="Source Sans Pro" panose="020B0503030403020204" pitchFamily="34" charset="0"/>
                <a:cs typeface="Arial" panose="020B0604020202020204" pitchFamily="34" charset="0"/>
              </a:rPr>
              <a:t>For a Self-Employed Individual, owner compensation replacement is limited to the lesser of 8/52 of 2019 net profit or $15,385</a:t>
            </a:r>
          </a:p>
          <a:p>
            <a:pPr marL="342900" indent="-342900" defTabSz="685800">
              <a:spcBef>
                <a:spcPts val="600"/>
              </a:spcBef>
              <a:spcAft>
                <a:spcPts val="600"/>
              </a:spcAft>
              <a:buFont typeface="Arial" panose="020B0604020202020204" pitchFamily="34" charset="0"/>
              <a:buChar char="•"/>
            </a:pPr>
            <a:r>
              <a:rPr lang="en-US" sz="2400" dirty="0">
                <a:solidFill>
                  <a:srgbClr val="002060"/>
                </a:solidFill>
                <a:latin typeface="Source Sans Pro" panose="020B0503030403020204" pitchFamily="34" charset="0"/>
                <a:ea typeface="Source Sans Pro" panose="020B0503030403020204" pitchFamily="34" charset="0"/>
                <a:cs typeface="Arial" panose="020B0604020202020204" pitchFamily="34" charset="0"/>
              </a:rPr>
              <a:t>Covered expenses are limited to the extent claimed or entitled to be claimed on 2019 Schedule C (and in service prior to February 15, 2020).</a:t>
            </a:r>
          </a:p>
          <a:p>
            <a:pPr defTabSz="685800">
              <a:lnSpc>
                <a:spcPct val="75000"/>
              </a:lnSpc>
            </a:pPr>
            <a:endParaRPr lang="en-US" sz="2400" dirty="0">
              <a:solidFill>
                <a:srgbClr val="002060"/>
              </a:solidFill>
              <a:latin typeface="Source Sans Pro" panose="020B0503030403020204" pitchFamily="34" charset="0"/>
              <a:ea typeface="Source Sans Pro" panose="020B0503030403020204" pitchFamily="34" charset="0"/>
              <a:cs typeface="Arial" panose="020B0604020202020204" pitchFamily="34" charset="0"/>
            </a:endParaRPr>
          </a:p>
        </p:txBody>
      </p:sp>
    </p:spTree>
    <p:extLst>
      <p:ext uri="{BB962C8B-B14F-4D97-AF65-F5344CB8AC3E}">
        <p14:creationId xmlns:p14="http://schemas.microsoft.com/office/powerpoint/2010/main" val="1051716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0A11D-9DAF-4874-AAEC-9A9E552AA7A2}"/>
              </a:ext>
            </a:extLst>
          </p:cNvPr>
          <p:cNvSpPr>
            <a:spLocks noGrp="1"/>
          </p:cNvSpPr>
          <p:nvPr>
            <p:ph type="title"/>
          </p:nvPr>
        </p:nvSpPr>
        <p:spPr>
          <a:xfrm>
            <a:off x="645693" y="646553"/>
            <a:ext cx="10165253" cy="1058379"/>
          </a:xfrm>
        </p:spPr>
        <p:txBody>
          <a:bodyPr/>
          <a:lstStyle/>
          <a:p>
            <a:pPr algn="l"/>
            <a:r>
              <a:rPr lang="en-US" dirty="0">
                <a:solidFill>
                  <a:srgbClr val="002060"/>
                </a:solidFill>
                <a:ea typeface="Source Sans Pro" panose="020B0503030403020204" pitchFamily="34" charset="0"/>
              </a:rPr>
              <a:t>Where can I find the details ?</a:t>
            </a:r>
            <a:endParaRPr lang="en-US" dirty="0"/>
          </a:p>
        </p:txBody>
      </p:sp>
      <p:sp>
        <p:nvSpPr>
          <p:cNvPr id="3" name="Slide Number Placeholder 2">
            <a:extLst>
              <a:ext uri="{FF2B5EF4-FFF2-40B4-BE49-F238E27FC236}">
                <a16:creationId xmlns:a16="http://schemas.microsoft.com/office/drawing/2014/main" id="{1582C551-FB22-4642-9E05-3F629DA64E1E}"/>
              </a:ext>
            </a:extLst>
          </p:cNvPr>
          <p:cNvSpPr>
            <a:spLocks noGrp="1"/>
          </p:cNvSpPr>
          <p:nvPr>
            <p:ph type="sldNum" sz="quarter" idx="12"/>
          </p:nvPr>
        </p:nvSpPr>
        <p:spPr/>
        <p:txBody>
          <a:bodyPr/>
          <a:lstStyle/>
          <a:p>
            <a:fld id="{B1AB44B9-F1EC-4F4B-88D4-413245C9CD3E}" type="slidenum">
              <a:rPr lang="en-US" smtClean="0"/>
              <a:t>14</a:t>
            </a:fld>
            <a:endParaRPr lang="en-US"/>
          </a:p>
        </p:txBody>
      </p:sp>
      <p:pic>
        <p:nvPicPr>
          <p:cNvPr id="1028" name="Picture 4" descr="Image of shield with money in it.">
            <a:extLst>
              <a:ext uri="{FF2B5EF4-FFF2-40B4-BE49-F238E27FC236}">
                <a16:creationId xmlns:a16="http://schemas.microsoft.com/office/drawing/2014/main" id="{68FD8A9C-B477-4C34-BC39-08C4EB4733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1534" y="341219"/>
            <a:ext cx="2834640" cy="1414851"/>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0C9B5A47-AC98-49F1-BA24-B8304604DFF4}"/>
              </a:ext>
            </a:extLst>
          </p:cNvPr>
          <p:cNvSpPr txBox="1">
            <a:spLocks/>
          </p:cNvSpPr>
          <p:nvPr/>
        </p:nvSpPr>
        <p:spPr>
          <a:xfrm>
            <a:off x="645694" y="1833614"/>
            <a:ext cx="11285621" cy="43644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68275" indent="-168275" defTabSz="685800"/>
            <a:endParaRPr lang="en-US" dirty="0">
              <a:solidFill>
                <a:srgbClr val="002060"/>
              </a:solidFill>
              <a:latin typeface="Source Sans Pro" panose="020B0503030403020204" pitchFamily="34" charset="0"/>
              <a:ea typeface="Source Sans Pro" panose="020B0503030403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1CF26B40-9AD1-4239-B004-72DEDB29C52E}"/>
              </a:ext>
            </a:extLst>
          </p:cNvPr>
          <p:cNvSpPr/>
          <p:nvPr/>
        </p:nvSpPr>
        <p:spPr>
          <a:xfrm>
            <a:off x="772160" y="1664412"/>
            <a:ext cx="10901680" cy="4073616"/>
          </a:xfrm>
          <a:prstGeom prst="rect">
            <a:avLst/>
          </a:prstGeom>
        </p:spPr>
        <p:txBody>
          <a:bodyPr wrap="square">
            <a:spAutoFit/>
          </a:bodyPr>
          <a:lstStyle/>
          <a:p>
            <a:pPr marL="342900" indent="-342900" defTabSz="685800">
              <a:buFont typeface="Arial" panose="020B0604020202020204" pitchFamily="34" charset="0"/>
              <a:buChar char="•"/>
            </a:pPr>
            <a:r>
              <a:rPr lang="en-US" sz="2400" dirty="0">
                <a:hlinkClick r:id="rId3"/>
              </a:rPr>
              <a:t>https://home.treasury.gov/policy-issues/cares/assistance-for-small-businesses</a:t>
            </a:r>
            <a:endParaRPr lang="en-US" sz="2400" dirty="0"/>
          </a:p>
          <a:p>
            <a:pPr marL="342900" indent="-342900" defTabSz="685800">
              <a:buFont typeface="Arial" panose="020B0604020202020204" pitchFamily="34" charset="0"/>
              <a:buChar char="•"/>
            </a:pPr>
            <a:endParaRPr lang="en-US" sz="2400" dirty="0">
              <a:solidFill>
                <a:srgbClr val="002060"/>
              </a:solidFill>
              <a:latin typeface="Source Sans Pro" panose="020B0503030403020204" pitchFamily="34" charset="0"/>
              <a:ea typeface="Source Sans Pro" panose="020B0503030403020204" pitchFamily="34" charset="0"/>
              <a:cs typeface="Arial" panose="020B0604020202020204" pitchFamily="34" charset="0"/>
            </a:endParaRPr>
          </a:p>
          <a:p>
            <a:pPr marL="800100" lvl="1" indent="-342900" defTabSz="685800">
              <a:buFont typeface="Arial" panose="020B0604020202020204" pitchFamily="34" charset="0"/>
              <a:buChar char="•"/>
            </a:pPr>
            <a:r>
              <a:rPr lang="en-US" sz="2400" dirty="0">
                <a:solidFill>
                  <a:srgbClr val="002060"/>
                </a:solidFill>
                <a:latin typeface="Source Sans Pro" panose="020B0503030403020204" pitchFamily="34" charset="0"/>
                <a:ea typeface="Source Sans Pro" panose="020B0503030403020204" pitchFamily="34" charset="0"/>
                <a:cs typeface="Arial" panose="020B0604020202020204" pitchFamily="34" charset="0"/>
              </a:rPr>
              <a:t>Under “</a:t>
            </a:r>
            <a:r>
              <a:rPr lang="en-US" sz="2400" b="1" dirty="0">
                <a:solidFill>
                  <a:srgbClr val="002060"/>
                </a:solidFill>
                <a:latin typeface="Source Sans Pro" panose="020B0503030403020204" pitchFamily="34" charset="0"/>
                <a:ea typeface="Source Sans Pro" panose="020B0503030403020204" pitchFamily="34" charset="0"/>
                <a:cs typeface="Arial" panose="020B0604020202020204" pitchFamily="34" charset="0"/>
              </a:rPr>
              <a:t>For Borrowers</a:t>
            </a:r>
            <a:r>
              <a:rPr lang="en-US" sz="2400" dirty="0">
                <a:solidFill>
                  <a:srgbClr val="002060"/>
                </a:solidFill>
                <a:latin typeface="Source Sans Pro" panose="020B0503030403020204" pitchFamily="34" charset="0"/>
                <a:ea typeface="Source Sans Pro" panose="020B0503030403020204" pitchFamily="34" charset="0"/>
                <a:cs typeface="Arial" panose="020B0604020202020204" pitchFamily="34" charset="0"/>
              </a:rPr>
              <a:t>” please review;</a:t>
            </a:r>
          </a:p>
          <a:p>
            <a:pPr marL="1257300" lvl="2" indent="-342900" defTabSz="685800">
              <a:buFont typeface="Arial" panose="020B0604020202020204" pitchFamily="34" charset="0"/>
              <a:buChar char="•"/>
            </a:pPr>
            <a:r>
              <a:rPr lang="en-US" sz="2400" b="1" dirty="0">
                <a:solidFill>
                  <a:srgbClr val="002060"/>
                </a:solidFill>
                <a:latin typeface="Source Sans Pro" panose="020B0503030403020204" pitchFamily="34" charset="0"/>
                <a:ea typeface="Source Sans Pro" panose="020B0503030403020204" pitchFamily="34" charset="0"/>
                <a:cs typeface="Arial" panose="020B0604020202020204" pitchFamily="34" charset="0"/>
              </a:rPr>
              <a:t>Loan Forgiveness Application</a:t>
            </a:r>
          </a:p>
          <a:p>
            <a:pPr marL="1257300" lvl="2" indent="-342900" defTabSz="685800">
              <a:buFont typeface="Arial" panose="020B0604020202020204" pitchFamily="34" charset="0"/>
              <a:buChar char="•"/>
            </a:pPr>
            <a:endParaRPr lang="en-US" sz="2400" b="1" dirty="0">
              <a:solidFill>
                <a:srgbClr val="002060"/>
              </a:solidFill>
              <a:latin typeface="Source Sans Pro" panose="020B0503030403020204" pitchFamily="34" charset="0"/>
              <a:ea typeface="Source Sans Pro" panose="020B0503030403020204" pitchFamily="34" charset="0"/>
              <a:cs typeface="Arial" panose="020B0604020202020204" pitchFamily="34" charset="0"/>
            </a:endParaRPr>
          </a:p>
          <a:p>
            <a:pPr marL="800100" lvl="1" indent="-342900" defTabSz="685800">
              <a:buFont typeface="Arial" panose="020B0604020202020204" pitchFamily="34" charset="0"/>
              <a:buChar char="•"/>
            </a:pPr>
            <a:r>
              <a:rPr lang="en-US" sz="2400" dirty="0">
                <a:solidFill>
                  <a:srgbClr val="002060"/>
                </a:solidFill>
                <a:latin typeface="Source Sans Pro" panose="020B0503030403020204" pitchFamily="34" charset="0"/>
                <a:ea typeface="Source Sans Pro" panose="020B0503030403020204" pitchFamily="34" charset="0"/>
                <a:cs typeface="Arial" panose="020B0604020202020204" pitchFamily="34" charset="0"/>
              </a:rPr>
              <a:t>Under “</a:t>
            </a:r>
            <a:r>
              <a:rPr lang="en-US" sz="2400" b="1" dirty="0">
                <a:solidFill>
                  <a:srgbClr val="002060"/>
                </a:solidFill>
                <a:latin typeface="Source Sans Pro" panose="020B0503030403020204" pitchFamily="34" charset="0"/>
                <a:ea typeface="Source Sans Pro" panose="020B0503030403020204" pitchFamily="34" charset="0"/>
                <a:cs typeface="Arial" panose="020B0604020202020204" pitchFamily="34" charset="0"/>
              </a:rPr>
              <a:t>Program Rules</a:t>
            </a:r>
            <a:r>
              <a:rPr lang="en-US" sz="2400" dirty="0">
                <a:solidFill>
                  <a:srgbClr val="002060"/>
                </a:solidFill>
                <a:latin typeface="Source Sans Pro" panose="020B0503030403020204" pitchFamily="34" charset="0"/>
                <a:ea typeface="Source Sans Pro" panose="020B0503030403020204" pitchFamily="34" charset="0"/>
                <a:cs typeface="Arial" panose="020B0604020202020204" pitchFamily="34" charset="0"/>
              </a:rPr>
              <a:t>”  please review;</a:t>
            </a:r>
          </a:p>
          <a:p>
            <a:pPr marL="1257300" lvl="2" indent="-342900" defTabSz="685800">
              <a:buFont typeface="Arial" panose="020B0604020202020204" pitchFamily="34" charset="0"/>
              <a:buChar char="•"/>
            </a:pPr>
            <a:r>
              <a:rPr lang="en-US" sz="2400" b="1" dirty="0">
                <a:solidFill>
                  <a:srgbClr val="002060"/>
                </a:solidFill>
                <a:latin typeface="Source Sans Pro" panose="020B0503030403020204" pitchFamily="34" charset="0"/>
                <a:ea typeface="Source Sans Pro" panose="020B0503030403020204" pitchFamily="34" charset="0"/>
                <a:cs typeface="Arial" panose="020B0604020202020204" pitchFamily="34" charset="0"/>
              </a:rPr>
              <a:t>Interim Final Rule on Loan Forgiveness</a:t>
            </a:r>
          </a:p>
          <a:p>
            <a:pPr marL="1257300" lvl="2" indent="-342900" defTabSz="685800">
              <a:buFont typeface="Arial" panose="020B0604020202020204" pitchFamily="34" charset="0"/>
              <a:buChar char="•"/>
            </a:pPr>
            <a:r>
              <a:rPr lang="en-US" sz="2400" b="1" dirty="0">
                <a:solidFill>
                  <a:srgbClr val="002060"/>
                </a:solidFill>
                <a:latin typeface="Source Sans Pro" panose="020B0503030403020204" pitchFamily="34" charset="0"/>
                <a:ea typeface="Source Sans Pro" panose="020B0503030403020204" pitchFamily="34" charset="0"/>
                <a:cs typeface="Arial" panose="020B0604020202020204" pitchFamily="34" charset="0"/>
              </a:rPr>
              <a:t>Frequently Asked Questions (5/27/20)</a:t>
            </a:r>
          </a:p>
          <a:p>
            <a:pPr marL="1257300" lvl="2" indent="-342900" defTabSz="685800">
              <a:buFont typeface="Arial" panose="020B0604020202020204" pitchFamily="34" charset="0"/>
              <a:buChar char="•"/>
            </a:pPr>
            <a:endParaRPr lang="en-US" sz="2400" b="1" dirty="0">
              <a:solidFill>
                <a:srgbClr val="002060"/>
              </a:solidFill>
              <a:latin typeface="Source Sans Pro" panose="020B0503030403020204" pitchFamily="34" charset="0"/>
              <a:ea typeface="Source Sans Pro" panose="020B0503030403020204" pitchFamily="34" charset="0"/>
              <a:cs typeface="Arial" panose="020B0604020202020204" pitchFamily="34" charset="0"/>
            </a:endParaRPr>
          </a:p>
          <a:p>
            <a:pPr marL="800100" lvl="1" indent="-342900" defTabSz="685800">
              <a:buFont typeface="Arial" panose="020B0604020202020204" pitchFamily="34" charset="0"/>
              <a:buChar char="•"/>
            </a:pPr>
            <a:r>
              <a:rPr lang="en-US" sz="2400" b="1" dirty="0">
                <a:solidFill>
                  <a:srgbClr val="002060"/>
                </a:solidFill>
                <a:latin typeface="Source Sans Pro" panose="020B0503030403020204" pitchFamily="34" charset="0"/>
                <a:ea typeface="Source Sans Pro" panose="020B0503030403020204" pitchFamily="34" charset="0"/>
                <a:cs typeface="Arial" panose="020B0604020202020204" pitchFamily="34" charset="0"/>
              </a:rPr>
              <a:t>Any NEW updates on policy will be posted on this website</a:t>
            </a:r>
          </a:p>
          <a:p>
            <a:pPr defTabSz="685800">
              <a:lnSpc>
                <a:spcPct val="75000"/>
              </a:lnSpc>
            </a:pPr>
            <a:endParaRPr lang="en-US" sz="2400" dirty="0">
              <a:solidFill>
                <a:srgbClr val="002060"/>
              </a:solidFill>
              <a:latin typeface="Source Sans Pro" panose="020B0503030403020204" pitchFamily="34" charset="0"/>
              <a:ea typeface="Source Sans Pro" panose="020B0503030403020204" pitchFamily="34" charset="0"/>
              <a:cs typeface="Arial" panose="020B0604020202020204" pitchFamily="34" charset="0"/>
            </a:endParaRPr>
          </a:p>
        </p:txBody>
      </p:sp>
    </p:spTree>
    <p:extLst>
      <p:ext uri="{BB962C8B-B14F-4D97-AF65-F5344CB8AC3E}">
        <p14:creationId xmlns:p14="http://schemas.microsoft.com/office/powerpoint/2010/main" val="592250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37543-2B3B-43E0-8E80-4E3F452B078B}"/>
              </a:ext>
            </a:extLst>
          </p:cNvPr>
          <p:cNvSpPr>
            <a:spLocks noGrp="1"/>
          </p:cNvSpPr>
          <p:nvPr>
            <p:ph type="title"/>
          </p:nvPr>
        </p:nvSpPr>
        <p:spPr>
          <a:xfrm>
            <a:off x="2152650" y="367026"/>
            <a:ext cx="7886700" cy="775975"/>
          </a:xfrm>
        </p:spPr>
        <p:txBody>
          <a:bodyPr>
            <a:normAutofit/>
          </a:bodyPr>
          <a:lstStyle/>
          <a:p>
            <a:r>
              <a:rPr lang="en-US" sz="3200" dirty="0">
                <a:solidFill>
                  <a:schemeClr val="tx1"/>
                </a:solidFill>
              </a:rPr>
              <a:t>Assistance From SBA Partners</a:t>
            </a:r>
          </a:p>
        </p:txBody>
      </p:sp>
      <p:sp>
        <p:nvSpPr>
          <p:cNvPr id="4" name="Slide Number Placeholder 3">
            <a:extLst>
              <a:ext uri="{FF2B5EF4-FFF2-40B4-BE49-F238E27FC236}">
                <a16:creationId xmlns:a16="http://schemas.microsoft.com/office/drawing/2014/main" id="{91CD0CFE-B380-4023-A205-962825536442}"/>
              </a:ext>
            </a:extLst>
          </p:cNvPr>
          <p:cNvSpPr>
            <a:spLocks noGrp="1"/>
          </p:cNvSpPr>
          <p:nvPr>
            <p:ph type="sldNum" sz="quarter" idx="12"/>
          </p:nvPr>
        </p:nvSpPr>
        <p:spPr/>
        <p:txBody>
          <a:bodyPr/>
          <a:lstStyle/>
          <a:p>
            <a:fld id="{B1AB44B9-F1EC-4F4B-88D4-413245C9CD3E}" type="slidenum">
              <a:rPr lang="en-US" smtClean="0"/>
              <a:t>15</a:t>
            </a:fld>
            <a:endParaRPr lang="en-US" dirty="0"/>
          </a:p>
        </p:txBody>
      </p:sp>
      <p:sp>
        <p:nvSpPr>
          <p:cNvPr id="5" name="Rectangle 4">
            <a:extLst>
              <a:ext uri="{FF2B5EF4-FFF2-40B4-BE49-F238E27FC236}">
                <a16:creationId xmlns:a16="http://schemas.microsoft.com/office/drawing/2014/main" id="{FC310595-E51D-4F06-9F0B-79EA0E610C22}"/>
              </a:ext>
            </a:extLst>
          </p:cNvPr>
          <p:cNvSpPr/>
          <p:nvPr/>
        </p:nvSpPr>
        <p:spPr>
          <a:xfrm>
            <a:off x="2171072" y="2743200"/>
            <a:ext cx="7963528" cy="3647152"/>
          </a:xfrm>
          <a:prstGeom prst="rect">
            <a:avLst/>
          </a:prstGeom>
        </p:spPr>
        <p:txBody>
          <a:bodyPr wrap="square">
            <a:spAutoFit/>
          </a:bodyPr>
          <a:lstStyle/>
          <a:p>
            <a:pPr marL="342900" indent="-342900" algn="just">
              <a:spcAft>
                <a:spcPts val="300"/>
              </a:spcAft>
              <a:buFont typeface="Wingdings" panose="05000000000000000000" pitchFamily="2" charset="2"/>
              <a:buChar char="Ø"/>
            </a:pPr>
            <a:r>
              <a:rPr lang="en-US" b="1" i="1" dirty="0">
                <a:latin typeface="Source Sans Pro" panose="020B0503030403020204" pitchFamily="34" charset="0"/>
                <a:ea typeface="Source Sans Pro" panose="020B0503030403020204" pitchFamily="34" charset="0"/>
              </a:rPr>
              <a:t>Free</a:t>
            </a:r>
            <a:r>
              <a:rPr lang="en-US" dirty="0">
                <a:latin typeface="Source Sans Pro" panose="020B0503030403020204" pitchFamily="34" charset="0"/>
                <a:ea typeface="Source Sans Pro" panose="020B0503030403020204" pitchFamily="34" charset="0"/>
              </a:rPr>
              <a:t> One-on-one business consulting, via Zoom, Skype, Phone, Email</a:t>
            </a:r>
          </a:p>
          <a:p>
            <a:pPr marL="342900" indent="-342900" algn="just">
              <a:spcAft>
                <a:spcPts val="300"/>
              </a:spcAft>
              <a:buFont typeface="Wingdings" panose="05000000000000000000" pitchFamily="2" charset="2"/>
              <a:buChar char="Ø"/>
            </a:pPr>
            <a:r>
              <a:rPr lang="en-US" dirty="0">
                <a:latin typeface="Source Sans Pro" panose="020B0503030403020204" pitchFamily="34" charset="0"/>
                <a:ea typeface="Source Sans Pro" panose="020B0503030403020204" pitchFamily="34" charset="0"/>
              </a:rPr>
              <a:t>Assistance with information that will be required for a Loan</a:t>
            </a:r>
          </a:p>
          <a:p>
            <a:pPr marL="342900" indent="-342900">
              <a:spcAft>
                <a:spcPts val="300"/>
              </a:spcAft>
              <a:buFont typeface="Wingdings" panose="05000000000000000000" pitchFamily="2" charset="2"/>
              <a:buChar char="Ø"/>
            </a:pPr>
            <a:r>
              <a:rPr lang="en-US" dirty="0">
                <a:latin typeface="Source Sans Pro" panose="020B0503030403020204" pitchFamily="34" charset="0"/>
                <a:ea typeface="Source Sans Pro" panose="020B0503030403020204" pitchFamily="34" charset="0"/>
              </a:rPr>
              <a:t>Each application and every business is different</a:t>
            </a:r>
          </a:p>
          <a:p>
            <a:pPr marL="342900" indent="-342900">
              <a:spcAft>
                <a:spcPts val="300"/>
              </a:spcAft>
              <a:buFont typeface="Wingdings" panose="05000000000000000000" pitchFamily="2" charset="2"/>
              <a:buChar char="Ø"/>
            </a:pPr>
            <a:r>
              <a:rPr lang="en-US" dirty="0">
                <a:latin typeface="Source Sans Pro" panose="020B0503030403020204" pitchFamily="34" charset="0"/>
                <a:ea typeface="Source Sans Pro" panose="020B0503030403020204" pitchFamily="34" charset="0"/>
              </a:rPr>
              <a:t>Assistance in preparing financial statements</a:t>
            </a:r>
          </a:p>
          <a:p>
            <a:pPr marL="342900" indent="-342900">
              <a:spcAft>
                <a:spcPts val="300"/>
              </a:spcAft>
              <a:buFont typeface="Wingdings" panose="05000000000000000000" pitchFamily="2" charset="2"/>
              <a:buChar char="Ø"/>
            </a:pPr>
            <a:r>
              <a:rPr lang="en-US" dirty="0">
                <a:latin typeface="Source Sans Pro" panose="020B0503030403020204" pitchFamily="34" charset="0"/>
                <a:ea typeface="Source Sans Pro" panose="020B0503030403020204" pitchFamily="34" charset="0"/>
              </a:rPr>
              <a:t>Assistance with Cash Forecasts, especially for new businesses</a:t>
            </a:r>
          </a:p>
          <a:p>
            <a:pPr marL="342900" indent="-342900">
              <a:spcAft>
                <a:spcPts val="300"/>
              </a:spcAft>
              <a:buFont typeface="Wingdings" panose="05000000000000000000" pitchFamily="2" charset="2"/>
              <a:buChar char="Ø"/>
            </a:pPr>
            <a:r>
              <a:rPr lang="en-US" dirty="0">
                <a:latin typeface="Source Sans Pro" panose="020B0503030403020204" pitchFamily="34" charset="0"/>
                <a:ea typeface="Source Sans Pro" panose="020B0503030403020204" pitchFamily="34" charset="0"/>
              </a:rPr>
              <a:t>Updating your Business Plan</a:t>
            </a:r>
          </a:p>
          <a:p>
            <a:pPr marL="342900" indent="-342900">
              <a:buFont typeface="Wingdings" panose="05000000000000000000" pitchFamily="2" charset="2"/>
              <a:buChar char="Ø"/>
            </a:pPr>
            <a:r>
              <a:rPr lang="en-US" dirty="0">
                <a:latin typeface="Source Sans Pro" panose="020B0503030403020204" pitchFamily="34" charset="0"/>
                <a:ea typeface="Source Sans Pro" panose="020B0503030403020204" pitchFamily="34" charset="0"/>
              </a:rPr>
              <a:t>NOW is the time to take care of your business’ health</a:t>
            </a:r>
          </a:p>
          <a:p>
            <a:pPr marL="342900" indent="-342900">
              <a:buFont typeface="Wingdings" panose="05000000000000000000" pitchFamily="2" charset="2"/>
              <a:buChar char="Ø"/>
            </a:pPr>
            <a:r>
              <a:rPr lang="en-US" dirty="0">
                <a:latin typeface="Source Sans Pro" panose="020B0503030403020204" pitchFamily="34" charset="0"/>
                <a:ea typeface="Source Sans Pro" panose="020B0503030403020204" pitchFamily="34" charset="0"/>
              </a:rPr>
              <a:t>Get a checkup for your business:</a:t>
            </a:r>
          </a:p>
          <a:p>
            <a:pPr algn="just"/>
            <a:endParaRPr lang="en-US" dirty="0">
              <a:solidFill>
                <a:srgbClr val="000000"/>
              </a:solidFill>
              <a:latin typeface="Source Sans Pro" panose="020B0503030403020204" pitchFamily="34" charset="0"/>
              <a:ea typeface="Source Sans Pro" panose="020B0503030403020204" pitchFamily="34" charset="0"/>
            </a:endParaRPr>
          </a:p>
          <a:p>
            <a:pPr algn="just"/>
            <a:r>
              <a:rPr lang="en-US" dirty="0">
                <a:latin typeface="Source Sans Pro" panose="020B0503030403020204" pitchFamily="34" charset="0"/>
                <a:ea typeface="Source Sans Pro" panose="020B0503030403020204" pitchFamily="34" charset="0"/>
              </a:rPr>
              <a:t>For the nearest office, visit</a:t>
            </a:r>
            <a:r>
              <a:rPr lang="en-US" dirty="0">
                <a:solidFill>
                  <a:srgbClr val="000000"/>
                </a:solidFill>
                <a:latin typeface="Source Sans Pro" panose="020B0503030403020204" pitchFamily="34" charset="0"/>
                <a:ea typeface="Source Sans Pro" panose="020B0503030403020204" pitchFamily="34" charset="0"/>
              </a:rPr>
              <a:t>: </a:t>
            </a:r>
            <a:r>
              <a:rPr lang="en-US" dirty="0">
                <a:solidFill>
                  <a:srgbClr val="000000"/>
                </a:solidFill>
                <a:latin typeface="Source Sans Pro" panose="020B0503030403020204" pitchFamily="34" charset="0"/>
                <a:ea typeface="Source Sans Pro" panose="020B0503030403020204" pitchFamily="34" charset="0"/>
                <a:hlinkClick r:id="rId3"/>
              </a:rPr>
              <a:t>https://www.sba.gov/local-assistance</a:t>
            </a:r>
            <a:endParaRPr lang="en-US" dirty="0">
              <a:solidFill>
                <a:srgbClr val="000000"/>
              </a:solidFill>
              <a:latin typeface="Source Sans Pro" panose="020B0503030403020204" pitchFamily="34" charset="0"/>
              <a:ea typeface="Source Sans Pro" panose="020B0503030403020204" pitchFamily="34" charset="0"/>
            </a:endParaRPr>
          </a:p>
          <a:p>
            <a:pPr algn="just"/>
            <a:endParaRPr lang="en-US" dirty="0">
              <a:solidFill>
                <a:srgbClr val="000000"/>
              </a:solidFill>
              <a:latin typeface="Source Sans Pro" panose="020B0503030403020204" pitchFamily="34" charset="0"/>
              <a:ea typeface="Source Sans Pro" panose="020B0503030403020204" pitchFamily="34" charset="0"/>
            </a:endParaRPr>
          </a:p>
          <a:p>
            <a:pPr algn="just"/>
            <a:endParaRPr lang="en-US" dirty="0">
              <a:latin typeface="Times New Roman" panose="02020603050405020304" pitchFamily="18" charset="0"/>
              <a:ea typeface="Times New Roman" panose="02020603050405020304" pitchFamily="18" charset="0"/>
            </a:endParaRPr>
          </a:p>
        </p:txBody>
      </p:sp>
      <p:sp>
        <p:nvSpPr>
          <p:cNvPr id="7" name="Footer Placeholder 2">
            <a:extLst>
              <a:ext uri="{FF2B5EF4-FFF2-40B4-BE49-F238E27FC236}">
                <a16:creationId xmlns:a16="http://schemas.microsoft.com/office/drawing/2014/main" id="{BEAE57FD-F828-4AFC-8D2A-529994003799}"/>
              </a:ext>
            </a:extLst>
          </p:cNvPr>
          <p:cNvSpPr>
            <a:spLocks noGrp="1"/>
          </p:cNvSpPr>
          <p:nvPr>
            <p:ph type="ftr" sz="quarter" idx="11"/>
          </p:nvPr>
        </p:nvSpPr>
        <p:spPr>
          <a:xfrm>
            <a:off x="4076700" y="6313747"/>
            <a:ext cx="4038600" cy="365125"/>
          </a:xfrm>
        </p:spPr>
        <p:txBody>
          <a:bodyPr/>
          <a:lstStyle/>
          <a:p>
            <a:r>
              <a:rPr lang="en-US" dirty="0"/>
              <a:t>U.S. Small Business –Massachusetts District Office</a:t>
            </a:r>
          </a:p>
        </p:txBody>
      </p:sp>
      <p:pic>
        <p:nvPicPr>
          <p:cNvPr id="6" name="Picture 6" descr="cwe logo w tag 300dpi">
            <a:extLst>
              <a:ext uri="{FF2B5EF4-FFF2-40B4-BE49-F238E27FC236}">
                <a16:creationId xmlns:a16="http://schemas.microsoft.com/office/drawing/2014/main" id="{7D6BB34E-1860-4B5C-AF98-79865C8A3E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1" y="1915842"/>
            <a:ext cx="3216665" cy="669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70AC66C6-9ACB-4A76-9F18-DCB6739866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2800" y="826412"/>
            <a:ext cx="2294140" cy="948461"/>
          </a:xfrm>
          <a:prstGeom prst="rect">
            <a:avLst/>
          </a:prstGeom>
        </p:spPr>
      </p:pic>
      <p:pic>
        <p:nvPicPr>
          <p:cNvPr id="11" name="Picture 10">
            <a:extLst>
              <a:ext uri="{FF2B5EF4-FFF2-40B4-BE49-F238E27FC236}">
                <a16:creationId xmlns:a16="http://schemas.microsoft.com/office/drawing/2014/main" id="{D13DDC56-B39B-496E-82A5-251374AD5A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34928" y="846690"/>
            <a:ext cx="1719764" cy="985998"/>
          </a:xfrm>
          <a:prstGeom prst="rect">
            <a:avLst/>
          </a:prstGeom>
        </p:spPr>
      </p:pic>
      <p:pic>
        <p:nvPicPr>
          <p:cNvPr id="10" name="Picture 9">
            <a:extLst>
              <a:ext uri="{FF2B5EF4-FFF2-40B4-BE49-F238E27FC236}">
                <a16:creationId xmlns:a16="http://schemas.microsoft.com/office/drawing/2014/main" id="{08635550-9538-49F1-98DF-1E256B33387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62800" y="1896530"/>
            <a:ext cx="1494302" cy="904487"/>
          </a:xfrm>
          <a:prstGeom prst="rect">
            <a:avLst/>
          </a:prstGeom>
        </p:spPr>
      </p:pic>
    </p:spTree>
    <p:extLst>
      <p:ext uri="{BB962C8B-B14F-4D97-AF65-F5344CB8AC3E}">
        <p14:creationId xmlns:p14="http://schemas.microsoft.com/office/powerpoint/2010/main" val="3059964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45545" y="1498592"/>
            <a:ext cx="6858000" cy="1616067"/>
          </a:xfrm>
        </p:spPr>
        <p:txBody>
          <a:bodyPr>
            <a:normAutofit fontScale="90000"/>
          </a:bodyPr>
          <a:lstStyle/>
          <a:p>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Questions?</a:t>
            </a:r>
            <a:br>
              <a:rPr lang="en-US" dirty="0"/>
            </a:br>
            <a:br>
              <a:rPr lang="en-US" dirty="0"/>
            </a:br>
            <a:r>
              <a:rPr lang="en-US" sz="2200" dirty="0">
                <a:latin typeface="Arial" panose="020B0604020202020204" pitchFamily="34" charset="0"/>
                <a:ea typeface="Source Sans Pro" panose="020B0503030403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MassachusettsDO@sba.gov</a:t>
            </a:r>
            <a:endParaRPr lang="en-US" sz="2200" dirty="0"/>
          </a:p>
        </p:txBody>
      </p:sp>
      <p:sp>
        <p:nvSpPr>
          <p:cNvPr id="4" name="Text Placeholder 3"/>
          <p:cNvSpPr>
            <a:spLocks noGrp="1"/>
          </p:cNvSpPr>
          <p:nvPr>
            <p:ph type="body" sz="quarter" idx="10"/>
          </p:nvPr>
        </p:nvSpPr>
        <p:spPr>
          <a:xfrm>
            <a:off x="2667000" y="3657601"/>
            <a:ext cx="6858000" cy="1736732"/>
          </a:xfrm>
        </p:spPr>
        <p:txBody>
          <a:bodyPr/>
          <a:lstStyle/>
          <a:p>
            <a:r>
              <a:rPr lang="en-US" dirty="0">
                <a:solidFill>
                  <a:schemeClr val="bg1"/>
                </a:solidFill>
              </a:rPr>
              <a:t>Oreste Varela</a:t>
            </a:r>
          </a:p>
          <a:p>
            <a:r>
              <a:rPr lang="en-US" dirty="0">
                <a:solidFill>
                  <a:schemeClr val="bg1"/>
                </a:solidFill>
              </a:rPr>
              <a:t>Springfield Branch Manager</a:t>
            </a:r>
          </a:p>
          <a:p>
            <a:r>
              <a:rPr lang="en-US" dirty="0">
                <a:solidFill>
                  <a:schemeClr val="accent6"/>
                </a:solidFill>
              </a:rPr>
              <a:t>(413) 222-4286 | </a:t>
            </a:r>
            <a:r>
              <a:rPr lang="en-US" dirty="0">
                <a:solidFill>
                  <a:schemeClr val="accent6"/>
                </a:solidFill>
                <a:hlinkClick r:id="rId4"/>
              </a:rPr>
              <a:t>oreste.varela@sba.gov</a:t>
            </a:r>
            <a:endParaRPr lang="en-US" dirty="0">
              <a:solidFill>
                <a:schemeClr val="accent6"/>
              </a:solidFill>
            </a:endParaRPr>
          </a:p>
          <a:p>
            <a:endParaRPr lang="en-US" dirty="0">
              <a:solidFill>
                <a:schemeClr val="accent6"/>
              </a:solidFill>
            </a:endParaRPr>
          </a:p>
          <a:p>
            <a:pPr>
              <a:lnSpc>
                <a:spcPct val="100000"/>
              </a:lnSpc>
              <a:spcBef>
                <a:spcPct val="20000"/>
              </a:spcBef>
            </a:pPr>
            <a:r>
              <a:rPr lang="en-US" altLang="en-US" dirty="0">
                <a:solidFill>
                  <a:schemeClr val="bg1"/>
                </a:solidFill>
                <a:hlinkClick r:id="rId5">
                  <a:extLst>
                    <a:ext uri="{A12FA001-AC4F-418D-AE19-62706E023703}">
                      <ahyp:hlinkClr xmlns:ahyp="http://schemas.microsoft.com/office/drawing/2018/hyperlinkcolor" val="tx"/>
                    </a:ext>
                  </a:extLst>
                </a:hlinkClick>
              </a:rPr>
              <a:t>Please sign up for email updates below</a:t>
            </a:r>
          </a:p>
          <a:p>
            <a:pPr>
              <a:lnSpc>
                <a:spcPct val="100000"/>
              </a:lnSpc>
              <a:spcBef>
                <a:spcPct val="20000"/>
              </a:spcBef>
            </a:pPr>
            <a:r>
              <a:rPr lang="en-US" dirty="0">
                <a:solidFill>
                  <a:srgbClr val="3E3E3E"/>
                </a:solidFill>
                <a:hlinkClick r:id="rId6"/>
              </a:rPr>
              <a:t>www.sba.gov/updates</a:t>
            </a:r>
            <a:endParaRPr lang="en-US" dirty="0"/>
          </a:p>
        </p:txBody>
      </p:sp>
    </p:spTree>
    <p:extLst>
      <p:ext uri="{BB962C8B-B14F-4D97-AF65-F5344CB8AC3E}">
        <p14:creationId xmlns:p14="http://schemas.microsoft.com/office/powerpoint/2010/main" val="88478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78687"/>
            <a:ext cx="9144000" cy="2387600"/>
          </a:xfrm>
        </p:spPr>
        <p:txBody>
          <a:bodyPr>
            <a:noAutofit/>
          </a:bodyPr>
          <a:lstStyle/>
          <a:p>
            <a:pPr>
              <a:lnSpc>
                <a:spcPct val="100000"/>
              </a:lnSpc>
            </a:pPr>
            <a:br>
              <a:rPr lang="en-US" sz="6600" b="0" dirty="0"/>
            </a:br>
            <a:br>
              <a:rPr lang="en-US" sz="6600" b="0" dirty="0"/>
            </a:br>
            <a:r>
              <a:rPr lang="en-US" sz="6600" b="0" dirty="0"/>
              <a:t> </a:t>
            </a:r>
            <a:r>
              <a:rPr lang="en-US" sz="6600" dirty="0"/>
              <a:t>Paycheck Protection Program (PPP)</a:t>
            </a:r>
            <a:endParaRPr lang="en-US" sz="5400" dirty="0"/>
          </a:p>
        </p:txBody>
      </p:sp>
    </p:spTree>
    <p:extLst>
      <p:ext uri="{BB962C8B-B14F-4D97-AF65-F5344CB8AC3E}">
        <p14:creationId xmlns:p14="http://schemas.microsoft.com/office/powerpoint/2010/main" val="683976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82940-4027-413B-A842-887B9F69D7EB}"/>
              </a:ext>
            </a:extLst>
          </p:cNvPr>
          <p:cNvSpPr>
            <a:spLocks noGrp="1"/>
          </p:cNvSpPr>
          <p:nvPr>
            <p:ph type="title"/>
          </p:nvPr>
        </p:nvSpPr>
        <p:spPr>
          <a:xfrm>
            <a:off x="838201" y="530650"/>
            <a:ext cx="10515600" cy="598904"/>
          </a:xfrm>
        </p:spPr>
        <p:txBody>
          <a:bodyPr>
            <a:noAutofit/>
          </a:bodyPr>
          <a:lstStyle/>
          <a:p>
            <a:r>
              <a:rPr lang="en-US" altLang="en-US" sz="4000" dirty="0">
                <a:solidFill>
                  <a:srgbClr val="002060"/>
                </a:solidFill>
                <a:latin typeface="Source Sans Pro" panose="020B0503030403020204" pitchFamily="34" charset="0"/>
                <a:cs typeface="Times New Roman" pitchFamily="18" charset="0"/>
              </a:rPr>
              <a:t>National, Regional and State Data</a:t>
            </a:r>
            <a:br>
              <a:rPr lang="en-US" altLang="en-US" sz="4000" dirty="0">
                <a:solidFill>
                  <a:srgbClr val="002060"/>
                </a:solidFill>
                <a:latin typeface="Source Sans Pro" panose="020B0503030403020204" pitchFamily="34" charset="0"/>
                <a:cs typeface="Times New Roman" pitchFamily="18" charset="0"/>
              </a:rPr>
            </a:br>
            <a:endParaRPr lang="en-US" sz="4000" dirty="0">
              <a:solidFill>
                <a:srgbClr val="002060"/>
              </a:solidFill>
              <a:latin typeface="Source Sans Pro" panose="020B0503030403020204" pitchFamily="34" charset="0"/>
            </a:endParaRPr>
          </a:p>
        </p:txBody>
      </p:sp>
      <p:sp>
        <p:nvSpPr>
          <p:cNvPr id="4" name="Slide Number Placeholder 3">
            <a:extLst>
              <a:ext uri="{FF2B5EF4-FFF2-40B4-BE49-F238E27FC236}">
                <a16:creationId xmlns:a16="http://schemas.microsoft.com/office/drawing/2014/main" id="{3AA6405F-86AB-4885-82B5-8943AA72375B}"/>
              </a:ext>
            </a:extLst>
          </p:cNvPr>
          <p:cNvSpPr>
            <a:spLocks noGrp="1"/>
          </p:cNvSpPr>
          <p:nvPr>
            <p:ph type="sldNum" sz="quarter" idx="12"/>
          </p:nvPr>
        </p:nvSpPr>
        <p:spPr/>
        <p:txBody>
          <a:bodyPr/>
          <a:lstStyle/>
          <a:p>
            <a:fld id="{B1AB44B9-F1EC-4F4B-88D4-413245C9CD3E}" type="slidenum">
              <a:rPr lang="en-US" smtClean="0"/>
              <a:t>3</a:t>
            </a:fld>
            <a:endParaRPr lang="en-US"/>
          </a:p>
        </p:txBody>
      </p:sp>
      <p:sp>
        <p:nvSpPr>
          <p:cNvPr id="3" name="Rectangle 2">
            <a:extLst>
              <a:ext uri="{FF2B5EF4-FFF2-40B4-BE49-F238E27FC236}">
                <a16:creationId xmlns:a16="http://schemas.microsoft.com/office/drawing/2014/main" id="{AD1A8EBB-215E-403D-B14E-7464919FB9A0}"/>
              </a:ext>
            </a:extLst>
          </p:cNvPr>
          <p:cNvSpPr/>
          <p:nvPr/>
        </p:nvSpPr>
        <p:spPr>
          <a:xfrm>
            <a:off x="876300" y="753160"/>
            <a:ext cx="10439399" cy="784830"/>
          </a:xfrm>
          <a:prstGeom prst="rect">
            <a:avLst/>
          </a:prstGeom>
        </p:spPr>
        <p:txBody>
          <a:bodyPr wrap="square">
            <a:spAutoFit/>
          </a:bodyPr>
          <a:lstStyle/>
          <a:p>
            <a:endParaRPr lang="en-US" sz="1050" dirty="0">
              <a:solidFill>
                <a:srgbClr val="898989"/>
              </a:solidFill>
              <a:latin typeface="Source Sans Pro" panose="020B0503030403020204" pitchFamily="34" charset="0"/>
            </a:endParaRPr>
          </a:p>
          <a:p>
            <a:endParaRPr lang="en-US" sz="1050" dirty="0">
              <a:solidFill>
                <a:srgbClr val="898989"/>
              </a:solidFill>
              <a:latin typeface="Source Sans Pro" panose="020B0503030403020204" pitchFamily="34" charset="0"/>
            </a:endParaRPr>
          </a:p>
          <a:p>
            <a:pPr marR="53450" algn="ctr"/>
            <a:r>
              <a:rPr lang="en-US" sz="1050" dirty="0">
                <a:solidFill>
                  <a:srgbClr val="898989"/>
                </a:solidFill>
                <a:latin typeface="Source Sans Pro" panose="020B0503030403020204" pitchFamily="34" charset="0"/>
              </a:rPr>
              <a:t> </a:t>
            </a:r>
            <a:r>
              <a:rPr lang="en-US" sz="2400" b="1" dirty="0">
                <a:solidFill>
                  <a:srgbClr val="898989"/>
                </a:solidFill>
                <a:latin typeface="Source Sans Pro" panose="020B0503030403020204" pitchFamily="34" charset="0"/>
              </a:rPr>
              <a:t>National stats updated as of 5/30/20, Regional stats updated on 5/23/2020</a:t>
            </a:r>
            <a:endParaRPr lang="en-US" sz="2400" dirty="0">
              <a:solidFill>
                <a:srgbClr val="898989"/>
              </a:solidFill>
            </a:endParaRPr>
          </a:p>
        </p:txBody>
      </p:sp>
      <p:grpSp>
        <p:nvGrpSpPr>
          <p:cNvPr id="6" name="Group 4">
            <a:extLst>
              <a:ext uri="{FF2B5EF4-FFF2-40B4-BE49-F238E27FC236}">
                <a16:creationId xmlns:a16="http://schemas.microsoft.com/office/drawing/2014/main" id="{F4D8050C-63D2-4518-A7B6-49A5B143DB88}"/>
              </a:ext>
            </a:extLst>
          </p:cNvPr>
          <p:cNvGrpSpPr>
            <a:grpSpLocks noChangeAspect="1"/>
          </p:cNvGrpSpPr>
          <p:nvPr/>
        </p:nvGrpSpPr>
        <p:grpSpPr bwMode="auto">
          <a:xfrm>
            <a:off x="1119188" y="1597025"/>
            <a:ext cx="10248900" cy="1009650"/>
            <a:chOff x="705" y="1006"/>
            <a:chExt cx="6456" cy="636"/>
          </a:xfrm>
        </p:grpSpPr>
        <p:sp>
          <p:nvSpPr>
            <p:cNvPr id="7" name="AutoShape 3">
              <a:extLst>
                <a:ext uri="{FF2B5EF4-FFF2-40B4-BE49-F238E27FC236}">
                  <a16:creationId xmlns:a16="http://schemas.microsoft.com/office/drawing/2014/main" id="{D6C2DE2A-C626-49E8-90EE-9295FF07B41F}"/>
                </a:ext>
              </a:extLst>
            </p:cNvPr>
            <p:cNvSpPr>
              <a:spLocks noChangeAspect="1" noChangeArrowheads="1" noTextEdit="1"/>
            </p:cNvSpPr>
            <p:nvPr/>
          </p:nvSpPr>
          <p:spPr bwMode="auto">
            <a:xfrm>
              <a:off x="709" y="1010"/>
              <a:ext cx="6264" cy="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5">
              <a:extLst>
                <a:ext uri="{FF2B5EF4-FFF2-40B4-BE49-F238E27FC236}">
                  <a16:creationId xmlns:a16="http://schemas.microsoft.com/office/drawing/2014/main" id="{31D4EF2E-55DE-4905-B607-A5F265BFDD9C}"/>
                </a:ext>
              </a:extLst>
            </p:cNvPr>
            <p:cNvSpPr>
              <a:spLocks noChangeArrowheads="1"/>
            </p:cNvSpPr>
            <p:nvPr/>
          </p:nvSpPr>
          <p:spPr bwMode="auto">
            <a:xfrm>
              <a:off x="709" y="1010"/>
              <a:ext cx="6264" cy="391"/>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6">
              <a:extLst>
                <a:ext uri="{FF2B5EF4-FFF2-40B4-BE49-F238E27FC236}">
                  <a16:creationId xmlns:a16="http://schemas.microsoft.com/office/drawing/2014/main" id="{67678E4F-2A11-446D-9B8D-EDFEB118FD6C}"/>
                </a:ext>
              </a:extLst>
            </p:cNvPr>
            <p:cNvSpPr>
              <a:spLocks noChangeArrowheads="1"/>
            </p:cNvSpPr>
            <p:nvPr/>
          </p:nvSpPr>
          <p:spPr bwMode="auto">
            <a:xfrm>
              <a:off x="709" y="1397"/>
              <a:ext cx="6264" cy="241"/>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7">
              <a:extLst>
                <a:ext uri="{FF2B5EF4-FFF2-40B4-BE49-F238E27FC236}">
                  <a16:creationId xmlns:a16="http://schemas.microsoft.com/office/drawing/2014/main" id="{1FA5AA25-A981-4592-BF5C-3E4B14845C4E}"/>
                </a:ext>
              </a:extLst>
            </p:cNvPr>
            <p:cNvSpPr>
              <a:spLocks noChangeArrowheads="1"/>
            </p:cNvSpPr>
            <p:nvPr/>
          </p:nvSpPr>
          <p:spPr bwMode="auto">
            <a:xfrm>
              <a:off x="769" y="1082"/>
              <a:ext cx="1537"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Source Sans Pro" panose="020B0503030403020204" pitchFamily="34" charset="0"/>
                </a:rPr>
                <a:t>Approved Loans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8">
              <a:extLst>
                <a:ext uri="{FF2B5EF4-FFF2-40B4-BE49-F238E27FC236}">
                  <a16:creationId xmlns:a16="http://schemas.microsoft.com/office/drawing/2014/main" id="{D995F7F3-69DC-4229-A914-629397F6980E}"/>
                </a:ext>
              </a:extLst>
            </p:cNvPr>
            <p:cNvSpPr>
              <a:spLocks noChangeArrowheads="1"/>
            </p:cNvSpPr>
            <p:nvPr/>
          </p:nvSpPr>
          <p:spPr bwMode="auto">
            <a:xfrm>
              <a:off x="2254" y="1082"/>
              <a:ext cx="1637"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Source Sans Pro" panose="020B0503030403020204" pitchFamily="34" charset="0"/>
                </a:rPr>
                <a:t>Approved Dollars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9">
              <a:extLst>
                <a:ext uri="{FF2B5EF4-FFF2-40B4-BE49-F238E27FC236}">
                  <a16:creationId xmlns:a16="http://schemas.microsoft.com/office/drawing/2014/main" id="{AA1E37B7-8FE3-46F3-AA1B-B373EDFE0DC0}"/>
                </a:ext>
              </a:extLst>
            </p:cNvPr>
            <p:cNvSpPr>
              <a:spLocks noChangeArrowheads="1"/>
            </p:cNvSpPr>
            <p:nvPr/>
          </p:nvSpPr>
          <p:spPr bwMode="auto">
            <a:xfrm>
              <a:off x="3891" y="1082"/>
              <a:ext cx="1305"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Source Sans Pro" panose="020B0503030403020204" pitchFamily="34" charset="0"/>
                </a:rPr>
                <a:t>Average Loan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10">
              <a:extLst>
                <a:ext uri="{FF2B5EF4-FFF2-40B4-BE49-F238E27FC236}">
                  <a16:creationId xmlns:a16="http://schemas.microsoft.com/office/drawing/2014/main" id="{A9BB6507-6CB4-4424-84CF-19D8AEE0F148}"/>
                </a:ext>
              </a:extLst>
            </p:cNvPr>
            <p:cNvSpPr>
              <a:spLocks noChangeArrowheads="1"/>
            </p:cNvSpPr>
            <p:nvPr/>
          </p:nvSpPr>
          <p:spPr bwMode="auto">
            <a:xfrm>
              <a:off x="5144" y="1082"/>
              <a:ext cx="2017"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Source Sans Pro" panose="020B0503030403020204" pitchFamily="34" charset="0"/>
                </a:rPr>
                <a:t>Participating Lenders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11">
              <a:extLst>
                <a:ext uri="{FF2B5EF4-FFF2-40B4-BE49-F238E27FC236}">
                  <a16:creationId xmlns:a16="http://schemas.microsoft.com/office/drawing/2014/main" id="{D58D268A-6AD4-4277-AA36-5DAD2848C8D2}"/>
                </a:ext>
              </a:extLst>
            </p:cNvPr>
            <p:cNvSpPr>
              <a:spLocks noChangeArrowheads="1"/>
            </p:cNvSpPr>
            <p:nvPr/>
          </p:nvSpPr>
          <p:spPr bwMode="auto">
            <a:xfrm>
              <a:off x="1045" y="1397"/>
              <a:ext cx="83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2060"/>
                  </a:solidFill>
                  <a:effectLst/>
                  <a:latin typeface="Source Sans Pro" panose="020B0503030403020204" pitchFamily="34" charset="0"/>
                </a:rPr>
                <a:t>4,475,599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Rectangle 12">
              <a:extLst>
                <a:ext uri="{FF2B5EF4-FFF2-40B4-BE49-F238E27FC236}">
                  <a16:creationId xmlns:a16="http://schemas.microsoft.com/office/drawing/2014/main" id="{67E25EAC-867A-4230-A49C-BEC322CE1B3E}"/>
                </a:ext>
              </a:extLst>
            </p:cNvPr>
            <p:cNvSpPr>
              <a:spLocks noChangeArrowheads="1"/>
            </p:cNvSpPr>
            <p:nvPr/>
          </p:nvSpPr>
          <p:spPr bwMode="auto">
            <a:xfrm>
              <a:off x="2258" y="1397"/>
              <a:ext cx="157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2060"/>
                  </a:solidFill>
                  <a:effectLst/>
                  <a:latin typeface="Source Sans Pro" panose="020B0503030403020204" pitchFamily="34" charset="0"/>
                </a:rPr>
                <a:t>$510,234,498, 923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13">
              <a:extLst>
                <a:ext uri="{FF2B5EF4-FFF2-40B4-BE49-F238E27FC236}">
                  <a16:creationId xmlns:a16="http://schemas.microsoft.com/office/drawing/2014/main" id="{6DCF30E5-EF3A-4B73-9BBD-F2E3F65CD178}"/>
                </a:ext>
              </a:extLst>
            </p:cNvPr>
            <p:cNvSpPr>
              <a:spLocks noChangeArrowheads="1"/>
            </p:cNvSpPr>
            <p:nvPr/>
          </p:nvSpPr>
          <p:spPr bwMode="auto">
            <a:xfrm>
              <a:off x="4087" y="1397"/>
              <a:ext cx="84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2060"/>
                  </a:solidFill>
                  <a:effectLst/>
                  <a:latin typeface="Source Sans Pro" panose="020B0503030403020204" pitchFamily="34" charset="0"/>
                </a:rPr>
                <a:t>$114, 003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Rectangle 14">
              <a:extLst>
                <a:ext uri="{FF2B5EF4-FFF2-40B4-BE49-F238E27FC236}">
                  <a16:creationId xmlns:a16="http://schemas.microsoft.com/office/drawing/2014/main" id="{5CFE4DDE-BC20-4C88-B62C-17845288E984}"/>
                </a:ext>
              </a:extLst>
            </p:cNvPr>
            <p:cNvSpPr>
              <a:spLocks noChangeArrowheads="1"/>
            </p:cNvSpPr>
            <p:nvPr/>
          </p:nvSpPr>
          <p:spPr bwMode="auto">
            <a:xfrm>
              <a:off x="5856" y="1397"/>
              <a:ext cx="40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2060"/>
                  </a:solidFill>
                  <a:effectLst/>
                  <a:latin typeface="Source Sans Pro" panose="020B0503030403020204" pitchFamily="34" charset="0"/>
                </a:rPr>
                <a:t>5454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Line 15">
              <a:extLst>
                <a:ext uri="{FF2B5EF4-FFF2-40B4-BE49-F238E27FC236}">
                  <a16:creationId xmlns:a16="http://schemas.microsoft.com/office/drawing/2014/main" id="{92B02B1C-3B1A-44F1-A0F3-C3066C2D1D89}"/>
                </a:ext>
              </a:extLst>
            </p:cNvPr>
            <p:cNvSpPr>
              <a:spLocks noChangeShapeType="1"/>
            </p:cNvSpPr>
            <p:nvPr/>
          </p:nvSpPr>
          <p:spPr bwMode="auto">
            <a:xfrm flipV="1">
              <a:off x="709" y="101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Rectangle 16">
              <a:extLst>
                <a:ext uri="{FF2B5EF4-FFF2-40B4-BE49-F238E27FC236}">
                  <a16:creationId xmlns:a16="http://schemas.microsoft.com/office/drawing/2014/main" id="{9EEAE476-43FC-466D-9C6D-D53F51B07677}"/>
                </a:ext>
              </a:extLst>
            </p:cNvPr>
            <p:cNvSpPr>
              <a:spLocks noChangeArrowheads="1"/>
            </p:cNvSpPr>
            <p:nvPr/>
          </p:nvSpPr>
          <p:spPr bwMode="auto">
            <a:xfrm>
              <a:off x="709" y="1006"/>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Line 17">
              <a:extLst>
                <a:ext uri="{FF2B5EF4-FFF2-40B4-BE49-F238E27FC236}">
                  <a16:creationId xmlns:a16="http://schemas.microsoft.com/office/drawing/2014/main" id="{364C9E0B-BFE4-4ADE-BF53-7F6078A0BFC4}"/>
                </a:ext>
              </a:extLst>
            </p:cNvPr>
            <p:cNvSpPr>
              <a:spLocks noChangeShapeType="1"/>
            </p:cNvSpPr>
            <p:nvPr/>
          </p:nvSpPr>
          <p:spPr bwMode="auto">
            <a:xfrm flipV="1">
              <a:off x="2194" y="101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Rectangle 18">
              <a:extLst>
                <a:ext uri="{FF2B5EF4-FFF2-40B4-BE49-F238E27FC236}">
                  <a16:creationId xmlns:a16="http://schemas.microsoft.com/office/drawing/2014/main" id="{E5D3827A-2226-4520-80C0-E253C1E896FB}"/>
                </a:ext>
              </a:extLst>
            </p:cNvPr>
            <p:cNvSpPr>
              <a:spLocks noChangeArrowheads="1"/>
            </p:cNvSpPr>
            <p:nvPr/>
          </p:nvSpPr>
          <p:spPr bwMode="auto">
            <a:xfrm>
              <a:off x="2194" y="1006"/>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Line 19">
              <a:extLst>
                <a:ext uri="{FF2B5EF4-FFF2-40B4-BE49-F238E27FC236}">
                  <a16:creationId xmlns:a16="http://schemas.microsoft.com/office/drawing/2014/main" id="{5928CC55-F2A7-4D23-B6F4-298D788B57A5}"/>
                </a:ext>
              </a:extLst>
            </p:cNvPr>
            <p:cNvSpPr>
              <a:spLocks noChangeShapeType="1"/>
            </p:cNvSpPr>
            <p:nvPr/>
          </p:nvSpPr>
          <p:spPr bwMode="auto">
            <a:xfrm flipV="1">
              <a:off x="3787" y="101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Rectangle 20">
              <a:extLst>
                <a:ext uri="{FF2B5EF4-FFF2-40B4-BE49-F238E27FC236}">
                  <a16:creationId xmlns:a16="http://schemas.microsoft.com/office/drawing/2014/main" id="{56E6EEF1-24CE-4D5D-986A-8D1FDA9586A1}"/>
                </a:ext>
              </a:extLst>
            </p:cNvPr>
            <p:cNvSpPr>
              <a:spLocks noChangeArrowheads="1"/>
            </p:cNvSpPr>
            <p:nvPr/>
          </p:nvSpPr>
          <p:spPr bwMode="auto">
            <a:xfrm>
              <a:off x="3787" y="1006"/>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Line 21">
              <a:extLst>
                <a:ext uri="{FF2B5EF4-FFF2-40B4-BE49-F238E27FC236}">
                  <a16:creationId xmlns:a16="http://schemas.microsoft.com/office/drawing/2014/main" id="{DCC8481A-0F03-4221-84CF-B3C8570E66B3}"/>
                </a:ext>
              </a:extLst>
            </p:cNvPr>
            <p:cNvSpPr>
              <a:spLocks noChangeShapeType="1"/>
            </p:cNvSpPr>
            <p:nvPr/>
          </p:nvSpPr>
          <p:spPr bwMode="auto">
            <a:xfrm flipV="1">
              <a:off x="5140" y="101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Rectangle 22">
              <a:extLst>
                <a:ext uri="{FF2B5EF4-FFF2-40B4-BE49-F238E27FC236}">
                  <a16:creationId xmlns:a16="http://schemas.microsoft.com/office/drawing/2014/main" id="{1081FC1E-CE6F-4DB9-B3D4-9C0F565C357A}"/>
                </a:ext>
              </a:extLst>
            </p:cNvPr>
            <p:cNvSpPr>
              <a:spLocks noChangeArrowheads="1"/>
            </p:cNvSpPr>
            <p:nvPr/>
          </p:nvSpPr>
          <p:spPr bwMode="auto">
            <a:xfrm>
              <a:off x="5140" y="1006"/>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3">
              <a:extLst>
                <a:ext uri="{FF2B5EF4-FFF2-40B4-BE49-F238E27FC236}">
                  <a16:creationId xmlns:a16="http://schemas.microsoft.com/office/drawing/2014/main" id="{97459939-7158-42FD-976F-60BC69CE63FC}"/>
                </a:ext>
              </a:extLst>
            </p:cNvPr>
            <p:cNvSpPr>
              <a:spLocks noChangeArrowheads="1"/>
            </p:cNvSpPr>
            <p:nvPr/>
          </p:nvSpPr>
          <p:spPr bwMode="auto">
            <a:xfrm>
              <a:off x="713" y="1006"/>
              <a:ext cx="6260" cy="8"/>
            </a:xfrm>
            <a:prstGeom prst="rect">
              <a:avLst/>
            </a:prstGeom>
            <a:solidFill>
              <a:srgbClr val="002E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Line 24">
              <a:extLst>
                <a:ext uri="{FF2B5EF4-FFF2-40B4-BE49-F238E27FC236}">
                  <a16:creationId xmlns:a16="http://schemas.microsoft.com/office/drawing/2014/main" id="{0EA55420-2CEF-4E55-B81E-F6DD448E2D7E}"/>
                </a:ext>
              </a:extLst>
            </p:cNvPr>
            <p:cNvSpPr>
              <a:spLocks noChangeShapeType="1"/>
            </p:cNvSpPr>
            <p:nvPr/>
          </p:nvSpPr>
          <p:spPr bwMode="auto">
            <a:xfrm flipV="1">
              <a:off x="6969" y="101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Rectangle 25">
              <a:extLst>
                <a:ext uri="{FF2B5EF4-FFF2-40B4-BE49-F238E27FC236}">
                  <a16:creationId xmlns:a16="http://schemas.microsoft.com/office/drawing/2014/main" id="{E661FD76-A058-472F-B54A-4C8725FC0CB3}"/>
                </a:ext>
              </a:extLst>
            </p:cNvPr>
            <p:cNvSpPr>
              <a:spLocks noChangeArrowheads="1"/>
            </p:cNvSpPr>
            <p:nvPr/>
          </p:nvSpPr>
          <p:spPr bwMode="auto">
            <a:xfrm>
              <a:off x="6969" y="1006"/>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6">
              <a:extLst>
                <a:ext uri="{FF2B5EF4-FFF2-40B4-BE49-F238E27FC236}">
                  <a16:creationId xmlns:a16="http://schemas.microsoft.com/office/drawing/2014/main" id="{A9D13032-CEE9-4C7C-997E-9AD1A360AF2F}"/>
                </a:ext>
              </a:extLst>
            </p:cNvPr>
            <p:cNvSpPr>
              <a:spLocks noChangeArrowheads="1"/>
            </p:cNvSpPr>
            <p:nvPr/>
          </p:nvSpPr>
          <p:spPr bwMode="auto">
            <a:xfrm>
              <a:off x="713" y="1392"/>
              <a:ext cx="6260" cy="9"/>
            </a:xfrm>
            <a:prstGeom prst="rect">
              <a:avLst/>
            </a:prstGeom>
            <a:solidFill>
              <a:srgbClr val="002E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27">
              <a:extLst>
                <a:ext uri="{FF2B5EF4-FFF2-40B4-BE49-F238E27FC236}">
                  <a16:creationId xmlns:a16="http://schemas.microsoft.com/office/drawing/2014/main" id="{E7F65DD8-8CCF-4913-81ED-DCE100987EBD}"/>
                </a:ext>
              </a:extLst>
            </p:cNvPr>
            <p:cNvSpPr>
              <a:spLocks noChangeArrowheads="1"/>
            </p:cNvSpPr>
            <p:nvPr/>
          </p:nvSpPr>
          <p:spPr bwMode="auto">
            <a:xfrm>
              <a:off x="705" y="1006"/>
              <a:ext cx="8" cy="632"/>
            </a:xfrm>
            <a:prstGeom prst="rect">
              <a:avLst/>
            </a:prstGeom>
            <a:solidFill>
              <a:srgbClr val="002E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28">
              <a:extLst>
                <a:ext uri="{FF2B5EF4-FFF2-40B4-BE49-F238E27FC236}">
                  <a16:creationId xmlns:a16="http://schemas.microsoft.com/office/drawing/2014/main" id="{A96BF402-EDF6-4B2D-B540-252C30BE3C50}"/>
                </a:ext>
              </a:extLst>
            </p:cNvPr>
            <p:cNvSpPr>
              <a:spLocks noChangeArrowheads="1"/>
            </p:cNvSpPr>
            <p:nvPr/>
          </p:nvSpPr>
          <p:spPr bwMode="auto">
            <a:xfrm>
              <a:off x="2190" y="1014"/>
              <a:ext cx="8" cy="624"/>
            </a:xfrm>
            <a:prstGeom prst="rect">
              <a:avLst/>
            </a:prstGeom>
            <a:solidFill>
              <a:srgbClr val="002E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29">
              <a:extLst>
                <a:ext uri="{FF2B5EF4-FFF2-40B4-BE49-F238E27FC236}">
                  <a16:creationId xmlns:a16="http://schemas.microsoft.com/office/drawing/2014/main" id="{535BE4BC-C70B-422B-9C69-BF968C3859FA}"/>
                </a:ext>
              </a:extLst>
            </p:cNvPr>
            <p:cNvSpPr>
              <a:spLocks noChangeArrowheads="1"/>
            </p:cNvSpPr>
            <p:nvPr/>
          </p:nvSpPr>
          <p:spPr bwMode="auto">
            <a:xfrm>
              <a:off x="3783" y="1014"/>
              <a:ext cx="8" cy="624"/>
            </a:xfrm>
            <a:prstGeom prst="rect">
              <a:avLst/>
            </a:prstGeom>
            <a:solidFill>
              <a:srgbClr val="002E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30">
              <a:extLst>
                <a:ext uri="{FF2B5EF4-FFF2-40B4-BE49-F238E27FC236}">
                  <a16:creationId xmlns:a16="http://schemas.microsoft.com/office/drawing/2014/main" id="{ABBDE38B-F27B-410A-9D4C-A447500E82DF}"/>
                </a:ext>
              </a:extLst>
            </p:cNvPr>
            <p:cNvSpPr>
              <a:spLocks noChangeArrowheads="1"/>
            </p:cNvSpPr>
            <p:nvPr/>
          </p:nvSpPr>
          <p:spPr bwMode="auto">
            <a:xfrm>
              <a:off x="5136" y="1014"/>
              <a:ext cx="8" cy="624"/>
            </a:xfrm>
            <a:prstGeom prst="rect">
              <a:avLst/>
            </a:prstGeom>
            <a:solidFill>
              <a:srgbClr val="002E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31">
              <a:extLst>
                <a:ext uri="{FF2B5EF4-FFF2-40B4-BE49-F238E27FC236}">
                  <a16:creationId xmlns:a16="http://schemas.microsoft.com/office/drawing/2014/main" id="{CE6D3905-48D2-47EB-A5DD-CD6729DB3590}"/>
                </a:ext>
              </a:extLst>
            </p:cNvPr>
            <p:cNvSpPr>
              <a:spLocks noChangeArrowheads="1"/>
            </p:cNvSpPr>
            <p:nvPr/>
          </p:nvSpPr>
          <p:spPr bwMode="auto">
            <a:xfrm>
              <a:off x="713" y="1630"/>
              <a:ext cx="6260" cy="8"/>
            </a:xfrm>
            <a:prstGeom prst="rect">
              <a:avLst/>
            </a:prstGeom>
            <a:solidFill>
              <a:srgbClr val="002E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32">
              <a:extLst>
                <a:ext uri="{FF2B5EF4-FFF2-40B4-BE49-F238E27FC236}">
                  <a16:creationId xmlns:a16="http://schemas.microsoft.com/office/drawing/2014/main" id="{BA0CEF1E-CA8C-4375-BD8D-9892EAA9B770}"/>
                </a:ext>
              </a:extLst>
            </p:cNvPr>
            <p:cNvSpPr>
              <a:spLocks noChangeArrowheads="1"/>
            </p:cNvSpPr>
            <p:nvPr/>
          </p:nvSpPr>
          <p:spPr bwMode="auto">
            <a:xfrm>
              <a:off x="6965" y="1014"/>
              <a:ext cx="8" cy="624"/>
            </a:xfrm>
            <a:prstGeom prst="rect">
              <a:avLst/>
            </a:prstGeom>
            <a:solidFill>
              <a:srgbClr val="002E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Line 33">
              <a:extLst>
                <a:ext uri="{FF2B5EF4-FFF2-40B4-BE49-F238E27FC236}">
                  <a16:creationId xmlns:a16="http://schemas.microsoft.com/office/drawing/2014/main" id="{271A566D-8BC2-482B-9727-336199636484}"/>
                </a:ext>
              </a:extLst>
            </p:cNvPr>
            <p:cNvSpPr>
              <a:spLocks noChangeShapeType="1"/>
            </p:cNvSpPr>
            <p:nvPr/>
          </p:nvSpPr>
          <p:spPr bwMode="auto">
            <a:xfrm>
              <a:off x="709" y="163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Rectangle 34">
              <a:extLst>
                <a:ext uri="{FF2B5EF4-FFF2-40B4-BE49-F238E27FC236}">
                  <a16:creationId xmlns:a16="http://schemas.microsoft.com/office/drawing/2014/main" id="{445806FA-31E6-48ED-B4FB-79380B65B2A9}"/>
                </a:ext>
              </a:extLst>
            </p:cNvPr>
            <p:cNvSpPr>
              <a:spLocks noChangeArrowheads="1"/>
            </p:cNvSpPr>
            <p:nvPr/>
          </p:nvSpPr>
          <p:spPr bwMode="auto">
            <a:xfrm>
              <a:off x="709" y="1638"/>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Line 35">
              <a:extLst>
                <a:ext uri="{FF2B5EF4-FFF2-40B4-BE49-F238E27FC236}">
                  <a16:creationId xmlns:a16="http://schemas.microsoft.com/office/drawing/2014/main" id="{A9E45D12-00EE-457B-929E-DE484CF0155C}"/>
                </a:ext>
              </a:extLst>
            </p:cNvPr>
            <p:cNvSpPr>
              <a:spLocks noChangeShapeType="1"/>
            </p:cNvSpPr>
            <p:nvPr/>
          </p:nvSpPr>
          <p:spPr bwMode="auto">
            <a:xfrm>
              <a:off x="2194" y="163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Rectangle 36">
              <a:extLst>
                <a:ext uri="{FF2B5EF4-FFF2-40B4-BE49-F238E27FC236}">
                  <a16:creationId xmlns:a16="http://schemas.microsoft.com/office/drawing/2014/main" id="{EBF8727C-882C-4C8C-8F5B-62FA9363FEDC}"/>
                </a:ext>
              </a:extLst>
            </p:cNvPr>
            <p:cNvSpPr>
              <a:spLocks noChangeArrowheads="1"/>
            </p:cNvSpPr>
            <p:nvPr/>
          </p:nvSpPr>
          <p:spPr bwMode="auto">
            <a:xfrm>
              <a:off x="2194" y="1638"/>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Line 37">
              <a:extLst>
                <a:ext uri="{FF2B5EF4-FFF2-40B4-BE49-F238E27FC236}">
                  <a16:creationId xmlns:a16="http://schemas.microsoft.com/office/drawing/2014/main" id="{55678957-1567-43FC-A036-4E90329AEC12}"/>
                </a:ext>
              </a:extLst>
            </p:cNvPr>
            <p:cNvSpPr>
              <a:spLocks noChangeShapeType="1"/>
            </p:cNvSpPr>
            <p:nvPr/>
          </p:nvSpPr>
          <p:spPr bwMode="auto">
            <a:xfrm>
              <a:off x="3787" y="163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Rectangle 38">
              <a:extLst>
                <a:ext uri="{FF2B5EF4-FFF2-40B4-BE49-F238E27FC236}">
                  <a16:creationId xmlns:a16="http://schemas.microsoft.com/office/drawing/2014/main" id="{CA7A09FA-97D7-4C8A-8F79-991B2DD0027A}"/>
                </a:ext>
              </a:extLst>
            </p:cNvPr>
            <p:cNvSpPr>
              <a:spLocks noChangeArrowheads="1"/>
            </p:cNvSpPr>
            <p:nvPr/>
          </p:nvSpPr>
          <p:spPr bwMode="auto">
            <a:xfrm>
              <a:off x="3787" y="1638"/>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Line 39">
              <a:extLst>
                <a:ext uri="{FF2B5EF4-FFF2-40B4-BE49-F238E27FC236}">
                  <a16:creationId xmlns:a16="http://schemas.microsoft.com/office/drawing/2014/main" id="{A53A0C5C-2530-488E-A3D6-6ED9DE898EE7}"/>
                </a:ext>
              </a:extLst>
            </p:cNvPr>
            <p:cNvSpPr>
              <a:spLocks noChangeShapeType="1"/>
            </p:cNvSpPr>
            <p:nvPr/>
          </p:nvSpPr>
          <p:spPr bwMode="auto">
            <a:xfrm>
              <a:off x="5140" y="163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Rectangle 40">
              <a:extLst>
                <a:ext uri="{FF2B5EF4-FFF2-40B4-BE49-F238E27FC236}">
                  <a16:creationId xmlns:a16="http://schemas.microsoft.com/office/drawing/2014/main" id="{5DE48906-EB6D-41F1-BE6B-8D9DF686C05D}"/>
                </a:ext>
              </a:extLst>
            </p:cNvPr>
            <p:cNvSpPr>
              <a:spLocks noChangeArrowheads="1"/>
            </p:cNvSpPr>
            <p:nvPr/>
          </p:nvSpPr>
          <p:spPr bwMode="auto">
            <a:xfrm>
              <a:off x="5140" y="1638"/>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Line 41">
              <a:extLst>
                <a:ext uri="{FF2B5EF4-FFF2-40B4-BE49-F238E27FC236}">
                  <a16:creationId xmlns:a16="http://schemas.microsoft.com/office/drawing/2014/main" id="{D2194B33-1F59-4858-974C-A6FA6B530F78}"/>
                </a:ext>
              </a:extLst>
            </p:cNvPr>
            <p:cNvSpPr>
              <a:spLocks noChangeShapeType="1"/>
            </p:cNvSpPr>
            <p:nvPr/>
          </p:nvSpPr>
          <p:spPr bwMode="auto">
            <a:xfrm>
              <a:off x="6969" y="163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Rectangle 42">
              <a:extLst>
                <a:ext uri="{FF2B5EF4-FFF2-40B4-BE49-F238E27FC236}">
                  <a16:creationId xmlns:a16="http://schemas.microsoft.com/office/drawing/2014/main" id="{B8A24146-4677-45BF-A0D7-FFBE433BD5B1}"/>
                </a:ext>
              </a:extLst>
            </p:cNvPr>
            <p:cNvSpPr>
              <a:spLocks noChangeArrowheads="1"/>
            </p:cNvSpPr>
            <p:nvPr/>
          </p:nvSpPr>
          <p:spPr bwMode="auto">
            <a:xfrm>
              <a:off x="6969" y="1638"/>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Line 43">
              <a:extLst>
                <a:ext uri="{FF2B5EF4-FFF2-40B4-BE49-F238E27FC236}">
                  <a16:creationId xmlns:a16="http://schemas.microsoft.com/office/drawing/2014/main" id="{87F5D07F-75E6-48CD-9B40-1B32D2010CDE}"/>
                </a:ext>
              </a:extLst>
            </p:cNvPr>
            <p:cNvSpPr>
              <a:spLocks noChangeShapeType="1"/>
            </p:cNvSpPr>
            <p:nvPr/>
          </p:nvSpPr>
          <p:spPr bwMode="auto">
            <a:xfrm>
              <a:off x="6973" y="101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Rectangle 44">
              <a:extLst>
                <a:ext uri="{FF2B5EF4-FFF2-40B4-BE49-F238E27FC236}">
                  <a16:creationId xmlns:a16="http://schemas.microsoft.com/office/drawing/2014/main" id="{6550C28F-04D7-4FFB-A4B1-96CEB758183F}"/>
                </a:ext>
              </a:extLst>
            </p:cNvPr>
            <p:cNvSpPr>
              <a:spLocks noChangeArrowheads="1"/>
            </p:cNvSpPr>
            <p:nvPr/>
          </p:nvSpPr>
          <p:spPr bwMode="auto">
            <a:xfrm>
              <a:off x="6973" y="1010"/>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Line 45">
              <a:extLst>
                <a:ext uri="{FF2B5EF4-FFF2-40B4-BE49-F238E27FC236}">
                  <a16:creationId xmlns:a16="http://schemas.microsoft.com/office/drawing/2014/main" id="{87FAF6E8-877E-4EB7-B0A8-9C771D8B6719}"/>
                </a:ext>
              </a:extLst>
            </p:cNvPr>
            <p:cNvSpPr>
              <a:spLocks noChangeShapeType="1"/>
            </p:cNvSpPr>
            <p:nvPr/>
          </p:nvSpPr>
          <p:spPr bwMode="auto">
            <a:xfrm>
              <a:off x="6973" y="1276"/>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Rectangle 46">
              <a:extLst>
                <a:ext uri="{FF2B5EF4-FFF2-40B4-BE49-F238E27FC236}">
                  <a16:creationId xmlns:a16="http://schemas.microsoft.com/office/drawing/2014/main" id="{89CE4D97-8C82-4D4D-83CD-FF820385BDD7}"/>
                </a:ext>
              </a:extLst>
            </p:cNvPr>
            <p:cNvSpPr>
              <a:spLocks noChangeArrowheads="1"/>
            </p:cNvSpPr>
            <p:nvPr/>
          </p:nvSpPr>
          <p:spPr bwMode="auto">
            <a:xfrm>
              <a:off x="6973" y="1276"/>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Line 47">
              <a:extLst>
                <a:ext uri="{FF2B5EF4-FFF2-40B4-BE49-F238E27FC236}">
                  <a16:creationId xmlns:a16="http://schemas.microsoft.com/office/drawing/2014/main" id="{2B0EF8DD-1F40-4F3A-9F80-097E885BC704}"/>
                </a:ext>
              </a:extLst>
            </p:cNvPr>
            <p:cNvSpPr>
              <a:spLocks noChangeShapeType="1"/>
            </p:cNvSpPr>
            <p:nvPr/>
          </p:nvSpPr>
          <p:spPr bwMode="auto">
            <a:xfrm>
              <a:off x="6973" y="1397"/>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Rectangle 48">
              <a:extLst>
                <a:ext uri="{FF2B5EF4-FFF2-40B4-BE49-F238E27FC236}">
                  <a16:creationId xmlns:a16="http://schemas.microsoft.com/office/drawing/2014/main" id="{7DEDDC1C-C539-4727-8D64-F9FA48D16A1A}"/>
                </a:ext>
              </a:extLst>
            </p:cNvPr>
            <p:cNvSpPr>
              <a:spLocks noChangeArrowheads="1"/>
            </p:cNvSpPr>
            <p:nvPr/>
          </p:nvSpPr>
          <p:spPr bwMode="auto">
            <a:xfrm>
              <a:off x="6973" y="1397"/>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Line 49">
              <a:extLst>
                <a:ext uri="{FF2B5EF4-FFF2-40B4-BE49-F238E27FC236}">
                  <a16:creationId xmlns:a16="http://schemas.microsoft.com/office/drawing/2014/main" id="{07EA5A2B-E691-4688-8157-4D444E80FC04}"/>
                </a:ext>
              </a:extLst>
            </p:cNvPr>
            <p:cNvSpPr>
              <a:spLocks noChangeShapeType="1"/>
            </p:cNvSpPr>
            <p:nvPr/>
          </p:nvSpPr>
          <p:spPr bwMode="auto">
            <a:xfrm>
              <a:off x="6973" y="151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Rectangle 50">
              <a:extLst>
                <a:ext uri="{FF2B5EF4-FFF2-40B4-BE49-F238E27FC236}">
                  <a16:creationId xmlns:a16="http://schemas.microsoft.com/office/drawing/2014/main" id="{E9C34377-0AD6-43AB-B374-B11D32537DC1}"/>
                </a:ext>
              </a:extLst>
            </p:cNvPr>
            <p:cNvSpPr>
              <a:spLocks noChangeArrowheads="1"/>
            </p:cNvSpPr>
            <p:nvPr/>
          </p:nvSpPr>
          <p:spPr bwMode="auto">
            <a:xfrm>
              <a:off x="6973" y="1513"/>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Line 51">
              <a:extLst>
                <a:ext uri="{FF2B5EF4-FFF2-40B4-BE49-F238E27FC236}">
                  <a16:creationId xmlns:a16="http://schemas.microsoft.com/office/drawing/2014/main" id="{3E2CDA2D-476F-43F3-86A0-96C5913D9472}"/>
                </a:ext>
              </a:extLst>
            </p:cNvPr>
            <p:cNvSpPr>
              <a:spLocks noChangeShapeType="1"/>
            </p:cNvSpPr>
            <p:nvPr/>
          </p:nvSpPr>
          <p:spPr bwMode="auto">
            <a:xfrm>
              <a:off x="6973" y="1634"/>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Rectangle 52">
              <a:extLst>
                <a:ext uri="{FF2B5EF4-FFF2-40B4-BE49-F238E27FC236}">
                  <a16:creationId xmlns:a16="http://schemas.microsoft.com/office/drawing/2014/main" id="{4D6CAE24-2A63-41B2-AD75-50487C6FEE7F}"/>
                </a:ext>
              </a:extLst>
            </p:cNvPr>
            <p:cNvSpPr>
              <a:spLocks noChangeArrowheads="1"/>
            </p:cNvSpPr>
            <p:nvPr/>
          </p:nvSpPr>
          <p:spPr bwMode="auto">
            <a:xfrm>
              <a:off x="6973" y="1634"/>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7" name="Group 55">
            <a:extLst>
              <a:ext uri="{FF2B5EF4-FFF2-40B4-BE49-F238E27FC236}">
                <a16:creationId xmlns:a16="http://schemas.microsoft.com/office/drawing/2014/main" id="{5F03A37D-444D-4389-84CC-EA2C812D04A2}"/>
              </a:ext>
            </a:extLst>
          </p:cNvPr>
          <p:cNvGrpSpPr>
            <a:grpSpLocks noChangeAspect="1"/>
          </p:cNvGrpSpPr>
          <p:nvPr/>
        </p:nvGrpSpPr>
        <p:grpSpPr bwMode="auto">
          <a:xfrm>
            <a:off x="2006600" y="2659063"/>
            <a:ext cx="8308975" cy="3976687"/>
            <a:chOff x="1264" y="1675"/>
            <a:chExt cx="5234" cy="2505"/>
          </a:xfrm>
        </p:grpSpPr>
        <p:sp>
          <p:nvSpPr>
            <p:cNvPr id="58" name="AutoShape 54">
              <a:extLst>
                <a:ext uri="{FF2B5EF4-FFF2-40B4-BE49-F238E27FC236}">
                  <a16:creationId xmlns:a16="http://schemas.microsoft.com/office/drawing/2014/main" id="{84F90CFF-AF2B-433E-B63B-0D0EA429AD4E}"/>
                </a:ext>
              </a:extLst>
            </p:cNvPr>
            <p:cNvSpPr>
              <a:spLocks noChangeAspect="1" noChangeArrowheads="1" noTextEdit="1"/>
            </p:cNvSpPr>
            <p:nvPr/>
          </p:nvSpPr>
          <p:spPr bwMode="auto">
            <a:xfrm>
              <a:off x="1268" y="1679"/>
              <a:ext cx="5146" cy="2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56">
              <a:extLst>
                <a:ext uri="{FF2B5EF4-FFF2-40B4-BE49-F238E27FC236}">
                  <a16:creationId xmlns:a16="http://schemas.microsoft.com/office/drawing/2014/main" id="{2095DE82-4109-430D-8EE0-524AECAE0ED0}"/>
                </a:ext>
              </a:extLst>
            </p:cNvPr>
            <p:cNvSpPr>
              <a:spLocks noChangeArrowheads="1"/>
            </p:cNvSpPr>
            <p:nvPr/>
          </p:nvSpPr>
          <p:spPr bwMode="auto">
            <a:xfrm>
              <a:off x="1268" y="1679"/>
              <a:ext cx="5146" cy="45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57">
              <a:extLst>
                <a:ext uri="{FF2B5EF4-FFF2-40B4-BE49-F238E27FC236}">
                  <a16:creationId xmlns:a16="http://schemas.microsoft.com/office/drawing/2014/main" id="{CCC182DA-382E-4F05-A88F-2FBF17B307B0}"/>
                </a:ext>
              </a:extLst>
            </p:cNvPr>
            <p:cNvSpPr>
              <a:spLocks noChangeArrowheads="1"/>
            </p:cNvSpPr>
            <p:nvPr/>
          </p:nvSpPr>
          <p:spPr bwMode="auto">
            <a:xfrm>
              <a:off x="1268" y="2130"/>
              <a:ext cx="5146" cy="1582"/>
            </a:xfrm>
            <a:prstGeom prst="rect">
              <a:avLst/>
            </a:prstGeom>
            <a:solidFill>
              <a:srgbClr val="EFEF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58">
              <a:extLst>
                <a:ext uri="{FF2B5EF4-FFF2-40B4-BE49-F238E27FC236}">
                  <a16:creationId xmlns:a16="http://schemas.microsoft.com/office/drawing/2014/main" id="{7CF6E581-8538-4055-A90C-8C5CC2E36082}"/>
                </a:ext>
              </a:extLst>
            </p:cNvPr>
            <p:cNvSpPr>
              <a:spLocks noChangeArrowheads="1"/>
            </p:cNvSpPr>
            <p:nvPr/>
          </p:nvSpPr>
          <p:spPr bwMode="auto">
            <a:xfrm>
              <a:off x="1268" y="3708"/>
              <a:ext cx="5146" cy="43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59">
              <a:extLst>
                <a:ext uri="{FF2B5EF4-FFF2-40B4-BE49-F238E27FC236}">
                  <a16:creationId xmlns:a16="http://schemas.microsoft.com/office/drawing/2014/main" id="{A8C7380A-C945-41CD-B235-3CA84CC43EA4}"/>
                </a:ext>
              </a:extLst>
            </p:cNvPr>
            <p:cNvSpPr>
              <a:spLocks noChangeArrowheads="1"/>
            </p:cNvSpPr>
            <p:nvPr/>
          </p:nvSpPr>
          <p:spPr bwMode="auto">
            <a:xfrm>
              <a:off x="1889" y="1871"/>
              <a:ext cx="588"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1" i="0" u="none" strike="noStrike" cap="none" normalizeH="0" baseline="0">
                  <a:ln>
                    <a:noFill/>
                  </a:ln>
                  <a:solidFill>
                    <a:srgbClr val="FFFFFF"/>
                  </a:solidFill>
                  <a:effectLst/>
                  <a:latin typeface="Source Sans Pro" panose="020B0503030403020204" pitchFamily="34" charset="0"/>
                </a:rPr>
                <a:t>State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Rectangle 60">
              <a:extLst>
                <a:ext uri="{FF2B5EF4-FFF2-40B4-BE49-F238E27FC236}">
                  <a16:creationId xmlns:a16="http://schemas.microsoft.com/office/drawing/2014/main" id="{02CC5C9B-0292-4049-A74F-43FE256EA4F7}"/>
                </a:ext>
              </a:extLst>
            </p:cNvPr>
            <p:cNvSpPr>
              <a:spLocks noChangeArrowheads="1"/>
            </p:cNvSpPr>
            <p:nvPr/>
          </p:nvSpPr>
          <p:spPr bwMode="auto">
            <a:xfrm>
              <a:off x="4058" y="1871"/>
              <a:ext cx="726"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1" i="0" u="none" strike="noStrike" cap="none" normalizeH="0" baseline="0">
                  <a:ln>
                    <a:noFill/>
                  </a:ln>
                  <a:solidFill>
                    <a:srgbClr val="FFFFFF"/>
                  </a:solidFill>
                  <a:effectLst/>
                  <a:latin typeface="Source Sans Pro" panose="020B0503030403020204" pitchFamily="34" charset="0"/>
                </a:rPr>
                <a:t># Units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Rectangle 61">
              <a:extLst>
                <a:ext uri="{FF2B5EF4-FFF2-40B4-BE49-F238E27FC236}">
                  <a16:creationId xmlns:a16="http://schemas.microsoft.com/office/drawing/2014/main" id="{317F5C5D-6A87-4CC1-BE35-7634AE5F86AA}"/>
                </a:ext>
              </a:extLst>
            </p:cNvPr>
            <p:cNvSpPr>
              <a:spLocks noChangeArrowheads="1"/>
            </p:cNvSpPr>
            <p:nvPr/>
          </p:nvSpPr>
          <p:spPr bwMode="auto">
            <a:xfrm>
              <a:off x="5472" y="1871"/>
              <a:ext cx="1026"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1" i="0" u="none" strike="noStrike" cap="none" normalizeH="0" baseline="0">
                  <a:ln>
                    <a:noFill/>
                  </a:ln>
                  <a:solidFill>
                    <a:srgbClr val="FFFFFF"/>
                  </a:solidFill>
                  <a:effectLst/>
                  <a:latin typeface="Source Sans Pro" panose="020B0503030403020204" pitchFamily="34" charset="0"/>
                </a:rPr>
                <a:t>$$Amount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Rectangle 62">
              <a:extLst>
                <a:ext uri="{FF2B5EF4-FFF2-40B4-BE49-F238E27FC236}">
                  <a16:creationId xmlns:a16="http://schemas.microsoft.com/office/drawing/2014/main" id="{C7E12E22-EAE3-4176-9C44-ACD8ED9FBD84}"/>
                </a:ext>
              </a:extLst>
            </p:cNvPr>
            <p:cNvSpPr>
              <a:spLocks noChangeArrowheads="1"/>
            </p:cNvSpPr>
            <p:nvPr/>
          </p:nvSpPr>
          <p:spPr bwMode="auto">
            <a:xfrm>
              <a:off x="1998" y="2134"/>
              <a:ext cx="359"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a:ln>
                    <a:noFill/>
                  </a:ln>
                  <a:solidFill>
                    <a:srgbClr val="002060"/>
                  </a:solidFill>
                  <a:effectLst/>
                  <a:latin typeface="Source Sans Pro" panose="020B0503030403020204" pitchFamily="34" charset="0"/>
                </a:rPr>
                <a:t>MA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Rectangle 63">
              <a:extLst>
                <a:ext uri="{FF2B5EF4-FFF2-40B4-BE49-F238E27FC236}">
                  <a16:creationId xmlns:a16="http://schemas.microsoft.com/office/drawing/2014/main" id="{2287DC95-E432-46A8-8878-8694DDD4BF9A}"/>
                </a:ext>
              </a:extLst>
            </p:cNvPr>
            <p:cNvSpPr>
              <a:spLocks noChangeArrowheads="1"/>
            </p:cNvSpPr>
            <p:nvPr/>
          </p:nvSpPr>
          <p:spPr bwMode="auto">
            <a:xfrm>
              <a:off x="4020" y="2134"/>
              <a:ext cx="650"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dirty="0">
                  <a:ln>
                    <a:noFill/>
                  </a:ln>
                  <a:solidFill>
                    <a:srgbClr val="002060"/>
                  </a:solidFill>
                  <a:effectLst/>
                  <a:latin typeface="Source Sans Pro" panose="020B0503030403020204" pitchFamily="34" charset="0"/>
                </a:rPr>
                <a:t>105,819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7" name="Rectangle 64">
              <a:extLst>
                <a:ext uri="{FF2B5EF4-FFF2-40B4-BE49-F238E27FC236}">
                  <a16:creationId xmlns:a16="http://schemas.microsoft.com/office/drawing/2014/main" id="{C5211399-8AC0-4965-81FF-D2E2F0A89FA9}"/>
                </a:ext>
              </a:extLst>
            </p:cNvPr>
            <p:cNvSpPr>
              <a:spLocks noChangeArrowheads="1"/>
            </p:cNvSpPr>
            <p:nvPr/>
          </p:nvSpPr>
          <p:spPr bwMode="auto">
            <a:xfrm>
              <a:off x="5034" y="2134"/>
              <a:ext cx="1391"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dirty="0">
                  <a:ln>
                    <a:noFill/>
                  </a:ln>
                  <a:solidFill>
                    <a:srgbClr val="002060"/>
                  </a:solidFill>
                  <a:effectLst/>
                  <a:latin typeface="Source Sans Pro" panose="020B0503030403020204" pitchFamily="34" charset="0"/>
                </a:rPr>
                <a:t>$14,251,390,112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8" name="Rectangle 65">
              <a:extLst>
                <a:ext uri="{FF2B5EF4-FFF2-40B4-BE49-F238E27FC236}">
                  <a16:creationId xmlns:a16="http://schemas.microsoft.com/office/drawing/2014/main" id="{60028DD7-599C-4A07-B877-67DACED26573}"/>
                </a:ext>
              </a:extLst>
            </p:cNvPr>
            <p:cNvSpPr>
              <a:spLocks noChangeArrowheads="1"/>
            </p:cNvSpPr>
            <p:nvPr/>
          </p:nvSpPr>
          <p:spPr bwMode="auto">
            <a:xfrm>
              <a:off x="2014" y="2397"/>
              <a:ext cx="325"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a:ln>
                    <a:noFill/>
                  </a:ln>
                  <a:solidFill>
                    <a:srgbClr val="002060"/>
                  </a:solidFill>
                  <a:effectLst/>
                  <a:latin typeface="Source Sans Pro" panose="020B0503030403020204" pitchFamily="34" charset="0"/>
                </a:rPr>
                <a:t>CT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Rectangle 66">
              <a:extLst>
                <a:ext uri="{FF2B5EF4-FFF2-40B4-BE49-F238E27FC236}">
                  <a16:creationId xmlns:a16="http://schemas.microsoft.com/office/drawing/2014/main" id="{6770DC98-AD52-4D73-8B73-E08AF1C4C01D}"/>
                </a:ext>
              </a:extLst>
            </p:cNvPr>
            <p:cNvSpPr>
              <a:spLocks noChangeArrowheads="1"/>
            </p:cNvSpPr>
            <p:nvPr/>
          </p:nvSpPr>
          <p:spPr bwMode="auto">
            <a:xfrm>
              <a:off x="4120" y="2397"/>
              <a:ext cx="550"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dirty="0">
                  <a:ln>
                    <a:noFill/>
                  </a:ln>
                  <a:solidFill>
                    <a:srgbClr val="002060"/>
                  </a:solidFill>
                  <a:effectLst/>
                  <a:latin typeface="Source Sans Pro" panose="020B0503030403020204" pitchFamily="34" charset="0"/>
                </a:rPr>
                <a:t>55,515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0" name="Rectangle 67">
              <a:extLst>
                <a:ext uri="{FF2B5EF4-FFF2-40B4-BE49-F238E27FC236}">
                  <a16:creationId xmlns:a16="http://schemas.microsoft.com/office/drawing/2014/main" id="{672E9D04-B42C-4189-8DBB-5969FF7BC970}"/>
                </a:ext>
              </a:extLst>
            </p:cNvPr>
            <p:cNvSpPr>
              <a:spLocks noChangeArrowheads="1"/>
            </p:cNvSpPr>
            <p:nvPr/>
          </p:nvSpPr>
          <p:spPr bwMode="auto">
            <a:xfrm>
              <a:off x="5134" y="2397"/>
              <a:ext cx="1291"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dirty="0">
                  <a:ln>
                    <a:noFill/>
                  </a:ln>
                  <a:solidFill>
                    <a:srgbClr val="002060"/>
                  </a:solidFill>
                  <a:effectLst/>
                  <a:latin typeface="Source Sans Pro" panose="020B0503030403020204" pitchFamily="34" charset="0"/>
                </a:rPr>
                <a:t>$6,607,306,710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1" name="Rectangle 68">
              <a:extLst>
                <a:ext uri="{FF2B5EF4-FFF2-40B4-BE49-F238E27FC236}">
                  <a16:creationId xmlns:a16="http://schemas.microsoft.com/office/drawing/2014/main" id="{3101778B-D7C9-4FC0-9D3C-CFF5F9A7F46D}"/>
                </a:ext>
              </a:extLst>
            </p:cNvPr>
            <p:cNvSpPr>
              <a:spLocks noChangeArrowheads="1"/>
            </p:cNvSpPr>
            <p:nvPr/>
          </p:nvSpPr>
          <p:spPr bwMode="auto">
            <a:xfrm>
              <a:off x="2002" y="2660"/>
              <a:ext cx="354"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a:ln>
                    <a:noFill/>
                  </a:ln>
                  <a:solidFill>
                    <a:srgbClr val="002060"/>
                  </a:solidFill>
                  <a:effectLst/>
                  <a:latin typeface="Source Sans Pro" panose="020B0503030403020204" pitchFamily="34" charset="0"/>
                </a:rPr>
                <a:t>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Rectangle 69">
              <a:extLst>
                <a:ext uri="{FF2B5EF4-FFF2-40B4-BE49-F238E27FC236}">
                  <a16:creationId xmlns:a16="http://schemas.microsoft.com/office/drawing/2014/main" id="{0C7C0CA3-11EA-4019-A2B9-6847D396E01F}"/>
                </a:ext>
              </a:extLst>
            </p:cNvPr>
            <p:cNvSpPr>
              <a:spLocks noChangeArrowheads="1"/>
            </p:cNvSpPr>
            <p:nvPr/>
          </p:nvSpPr>
          <p:spPr bwMode="auto">
            <a:xfrm>
              <a:off x="4120" y="2660"/>
              <a:ext cx="550"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dirty="0">
                  <a:ln>
                    <a:noFill/>
                  </a:ln>
                  <a:solidFill>
                    <a:srgbClr val="002060"/>
                  </a:solidFill>
                  <a:effectLst/>
                  <a:latin typeface="Source Sans Pro" panose="020B0503030403020204" pitchFamily="34" charset="0"/>
                </a:rPr>
                <a:t>25,615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3" name="Rectangle 70">
              <a:extLst>
                <a:ext uri="{FF2B5EF4-FFF2-40B4-BE49-F238E27FC236}">
                  <a16:creationId xmlns:a16="http://schemas.microsoft.com/office/drawing/2014/main" id="{32033259-8B52-4BF8-98F8-9D5B3E69F5E3}"/>
                </a:ext>
              </a:extLst>
            </p:cNvPr>
            <p:cNvSpPr>
              <a:spLocks noChangeArrowheads="1"/>
            </p:cNvSpPr>
            <p:nvPr/>
          </p:nvSpPr>
          <p:spPr bwMode="auto">
            <a:xfrm>
              <a:off x="5134" y="2660"/>
              <a:ext cx="1291"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dirty="0">
                  <a:ln>
                    <a:noFill/>
                  </a:ln>
                  <a:solidFill>
                    <a:srgbClr val="002060"/>
                  </a:solidFill>
                  <a:effectLst/>
                  <a:latin typeface="Source Sans Pro" panose="020B0503030403020204" pitchFamily="34" charset="0"/>
                </a:rPr>
                <a:t>$2,214,623,728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4" name="Rectangle 71">
              <a:extLst>
                <a:ext uri="{FF2B5EF4-FFF2-40B4-BE49-F238E27FC236}">
                  <a16:creationId xmlns:a16="http://schemas.microsoft.com/office/drawing/2014/main" id="{1ADB1562-FF09-4C3E-8AC9-391C80F2920D}"/>
                </a:ext>
              </a:extLst>
            </p:cNvPr>
            <p:cNvSpPr>
              <a:spLocks noChangeArrowheads="1"/>
            </p:cNvSpPr>
            <p:nvPr/>
          </p:nvSpPr>
          <p:spPr bwMode="auto">
            <a:xfrm>
              <a:off x="1998" y="2923"/>
              <a:ext cx="367"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a:ln>
                    <a:noFill/>
                  </a:ln>
                  <a:solidFill>
                    <a:srgbClr val="002060"/>
                  </a:solidFill>
                  <a:effectLst/>
                  <a:latin typeface="Source Sans Pro" panose="020B0503030403020204" pitchFamily="34" charset="0"/>
                </a:rPr>
                <a:t>NH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Rectangle 72">
              <a:extLst>
                <a:ext uri="{FF2B5EF4-FFF2-40B4-BE49-F238E27FC236}">
                  <a16:creationId xmlns:a16="http://schemas.microsoft.com/office/drawing/2014/main" id="{AEE17703-9939-469B-B49F-12E8F7063902}"/>
                </a:ext>
              </a:extLst>
            </p:cNvPr>
            <p:cNvSpPr>
              <a:spLocks noChangeArrowheads="1"/>
            </p:cNvSpPr>
            <p:nvPr/>
          </p:nvSpPr>
          <p:spPr bwMode="auto">
            <a:xfrm>
              <a:off x="4120" y="2923"/>
              <a:ext cx="550"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dirty="0">
                  <a:ln>
                    <a:noFill/>
                  </a:ln>
                  <a:solidFill>
                    <a:srgbClr val="002060"/>
                  </a:solidFill>
                  <a:effectLst/>
                  <a:latin typeface="Source Sans Pro" panose="020B0503030403020204" pitchFamily="34" charset="0"/>
                </a:rPr>
                <a:t>22,368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6" name="Rectangle 73">
              <a:extLst>
                <a:ext uri="{FF2B5EF4-FFF2-40B4-BE49-F238E27FC236}">
                  <a16:creationId xmlns:a16="http://schemas.microsoft.com/office/drawing/2014/main" id="{79C6C494-29CD-40C3-93DC-967C6F166281}"/>
                </a:ext>
              </a:extLst>
            </p:cNvPr>
            <p:cNvSpPr>
              <a:spLocks noChangeArrowheads="1"/>
            </p:cNvSpPr>
            <p:nvPr/>
          </p:nvSpPr>
          <p:spPr bwMode="auto">
            <a:xfrm>
              <a:off x="5134" y="2923"/>
              <a:ext cx="1291"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dirty="0">
                  <a:ln>
                    <a:noFill/>
                  </a:ln>
                  <a:solidFill>
                    <a:srgbClr val="002060"/>
                  </a:solidFill>
                  <a:effectLst/>
                  <a:latin typeface="Source Sans Pro" panose="020B0503030403020204" pitchFamily="34" charset="0"/>
                </a:rPr>
                <a:t>$2,527,832,900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7" name="Rectangle 74">
              <a:extLst>
                <a:ext uri="{FF2B5EF4-FFF2-40B4-BE49-F238E27FC236}">
                  <a16:creationId xmlns:a16="http://schemas.microsoft.com/office/drawing/2014/main" id="{913F865C-075F-4229-AB85-2FBB80A72C67}"/>
                </a:ext>
              </a:extLst>
            </p:cNvPr>
            <p:cNvSpPr>
              <a:spLocks noChangeArrowheads="1"/>
            </p:cNvSpPr>
            <p:nvPr/>
          </p:nvSpPr>
          <p:spPr bwMode="auto">
            <a:xfrm>
              <a:off x="2044" y="3186"/>
              <a:ext cx="271"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a:ln>
                    <a:noFill/>
                  </a:ln>
                  <a:solidFill>
                    <a:srgbClr val="002060"/>
                  </a:solidFill>
                  <a:effectLst/>
                  <a:latin typeface="Source Sans Pro" panose="020B0503030403020204" pitchFamily="34" charset="0"/>
                </a:rPr>
                <a:t>RI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 name="Rectangle 75">
              <a:extLst>
                <a:ext uri="{FF2B5EF4-FFF2-40B4-BE49-F238E27FC236}">
                  <a16:creationId xmlns:a16="http://schemas.microsoft.com/office/drawing/2014/main" id="{7017CB2C-50B4-4707-A09D-C61D648EC25C}"/>
                </a:ext>
              </a:extLst>
            </p:cNvPr>
            <p:cNvSpPr>
              <a:spLocks noChangeArrowheads="1"/>
            </p:cNvSpPr>
            <p:nvPr/>
          </p:nvSpPr>
          <p:spPr bwMode="auto">
            <a:xfrm>
              <a:off x="4120" y="3186"/>
              <a:ext cx="550"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dirty="0">
                  <a:ln>
                    <a:noFill/>
                  </a:ln>
                  <a:solidFill>
                    <a:srgbClr val="002060"/>
                  </a:solidFill>
                  <a:effectLst/>
                  <a:latin typeface="Source Sans Pro" panose="020B0503030403020204" pitchFamily="34" charset="0"/>
                </a:rPr>
                <a:t>16,019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9" name="Rectangle 76">
              <a:extLst>
                <a:ext uri="{FF2B5EF4-FFF2-40B4-BE49-F238E27FC236}">
                  <a16:creationId xmlns:a16="http://schemas.microsoft.com/office/drawing/2014/main" id="{CF011F06-18DD-41CC-A106-1788098B029B}"/>
                </a:ext>
              </a:extLst>
            </p:cNvPr>
            <p:cNvSpPr>
              <a:spLocks noChangeArrowheads="1"/>
            </p:cNvSpPr>
            <p:nvPr/>
          </p:nvSpPr>
          <p:spPr bwMode="auto">
            <a:xfrm>
              <a:off x="5134" y="3186"/>
              <a:ext cx="1291"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dirty="0">
                  <a:ln>
                    <a:noFill/>
                  </a:ln>
                  <a:solidFill>
                    <a:srgbClr val="002060"/>
                  </a:solidFill>
                  <a:effectLst/>
                  <a:latin typeface="Source Sans Pro" panose="020B0503030403020204" pitchFamily="34" charset="0"/>
                </a:rPr>
                <a:t>$1,848,577,405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0" name="Rectangle 77">
              <a:extLst>
                <a:ext uri="{FF2B5EF4-FFF2-40B4-BE49-F238E27FC236}">
                  <a16:creationId xmlns:a16="http://schemas.microsoft.com/office/drawing/2014/main" id="{B1742BA0-142A-4C4F-A80C-4E5EB8BFEEBA}"/>
                </a:ext>
              </a:extLst>
            </p:cNvPr>
            <p:cNvSpPr>
              <a:spLocks noChangeArrowheads="1"/>
            </p:cNvSpPr>
            <p:nvPr/>
          </p:nvSpPr>
          <p:spPr bwMode="auto">
            <a:xfrm>
              <a:off x="2019" y="3449"/>
              <a:ext cx="313"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a:ln>
                    <a:noFill/>
                  </a:ln>
                  <a:solidFill>
                    <a:srgbClr val="002060"/>
                  </a:solidFill>
                  <a:effectLst/>
                  <a:latin typeface="Source Sans Pro" panose="020B0503030403020204" pitchFamily="34" charset="0"/>
                </a:rPr>
                <a:t>VT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Rectangle 78">
              <a:extLst>
                <a:ext uri="{FF2B5EF4-FFF2-40B4-BE49-F238E27FC236}">
                  <a16:creationId xmlns:a16="http://schemas.microsoft.com/office/drawing/2014/main" id="{B3D25D5A-1C8C-4F9C-89B4-53EF8DD7BFF3}"/>
                </a:ext>
              </a:extLst>
            </p:cNvPr>
            <p:cNvSpPr>
              <a:spLocks noChangeArrowheads="1"/>
            </p:cNvSpPr>
            <p:nvPr/>
          </p:nvSpPr>
          <p:spPr bwMode="auto">
            <a:xfrm>
              <a:off x="4120" y="3449"/>
              <a:ext cx="550"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dirty="0">
                  <a:ln>
                    <a:noFill/>
                  </a:ln>
                  <a:solidFill>
                    <a:srgbClr val="002060"/>
                  </a:solidFill>
                  <a:effectLst/>
                  <a:latin typeface="Source Sans Pro" panose="020B0503030403020204" pitchFamily="34" charset="0"/>
                </a:rPr>
                <a:t>11,194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 name="Rectangle 79">
              <a:extLst>
                <a:ext uri="{FF2B5EF4-FFF2-40B4-BE49-F238E27FC236}">
                  <a16:creationId xmlns:a16="http://schemas.microsoft.com/office/drawing/2014/main" id="{50E83E93-2730-43AC-9CE6-3B16E5F06F66}"/>
                </a:ext>
              </a:extLst>
            </p:cNvPr>
            <p:cNvSpPr>
              <a:spLocks noChangeArrowheads="1"/>
            </p:cNvSpPr>
            <p:nvPr/>
          </p:nvSpPr>
          <p:spPr bwMode="auto">
            <a:xfrm>
              <a:off x="5134" y="3449"/>
              <a:ext cx="1291"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dirty="0">
                  <a:ln>
                    <a:noFill/>
                  </a:ln>
                  <a:solidFill>
                    <a:srgbClr val="002060"/>
                  </a:solidFill>
                  <a:effectLst/>
                  <a:latin typeface="Source Sans Pro" panose="020B0503030403020204" pitchFamily="34" charset="0"/>
                </a:rPr>
                <a:t>$1,169,519,989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3" name="Rectangle 80">
              <a:extLst>
                <a:ext uri="{FF2B5EF4-FFF2-40B4-BE49-F238E27FC236}">
                  <a16:creationId xmlns:a16="http://schemas.microsoft.com/office/drawing/2014/main" id="{B7022230-4580-425C-AE3B-9D54039556F2}"/>
                </a:ext>
              </a:extLst>
            </p:cNvPr>
            <p:cNvSpPr>
              <a:spLocks noChangeArrowheads="1"/>
            </p:cNvSpPr>
            <p:nvPr/>
          </p:nvSpPr>
          <p:spPr bwMode="auto">
            <a:xfrm>
              <a:off x="1852" y="3875"/>
              <a:ext cx="663"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1" i="0" u="none" strike="noStrike" cap="none" normalizeH="0" baseline="0">
                  <a:ln>
                    <a:noFill/>
                  </a:ln>
                  <a:solidFill>
                    <a:srgbClr val="FFFFFF"/>
                  </a:solidFill>
                  <a:effectLst/>
                  <a:latin typeface="Source Sans Pro" panose="020B0503030403020204" pitchFamily="34" charset="0"/>
                </a:rPr>
                <a:t>Totals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 name="Rectangle 81">
              <a:extLst>
                <a:ext uri="{FF2B5EF4-FFF2-40B4-BE49-F238E27FC236}">
                  <a16:creationId xmlns:a16="http://schemas.microsoft.com/office/drawing/2014/main" id="{9C0EFCBA-99AB-44C9-AA70-A5B83703854E}"/>
                </a:ext>
              </a:extLst>
            </p:cNvPr>
            <p:cNvSpPr>
              <a:spLocks noChangeArrowheads="1"/>
            </p:cNvSpPr>
            <p:nvPr/>
          </p:nvSpPr>
          <p:spPr bwMode="auto">
            <a:xfrm>
              <a:off x="3983" y="3875"/>
              <a:ext cx="703"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1" i="0" u="none" strike="noStrike" cap="none" normalizeH="0" baseline="0" dirty="0">
                  <a:ln>
                    <a:noFill/>
                  </a:ln>
                  <a:solidFill>
                    <a:srgbClr val="FFFFFF"/>
                  </a:solidFill>
                  <a:effectLst/>
                  <a:latin typeface="Source Sans Pro" panose="020B0503030403020204" pitchFamily="34" charset="0"/>
                </a:rPr>
                <a:t>236,530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5" name="Rectangle 82">
              <a:extLst>
                <a:ext uri="{FF2B5EF4-FFF2-40B4-BE49-F238E27FC236}">
                  <a16:creationId xmlns:a16="http://schemas.microsoft.com/office/drawing/2014/main" id="{0038707D-8C0B-46DD-9DE9-E63C50D073D3}"/>
                </a:ext>
              </a:extLst>
            </p:cNvPr>
            <p:cNvSpPr>
              <a:spLocks noChangeArrowheads="1"/>
            </p:cNvSpPr>
            <p:nvPr/>
          </p:nvSpPr>
          <p:spPr bwMode="auto">
            <a:xfrm>
              <a:off x="4955" y="3875"/>
              <a:ext cx="1507"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1" i="0" u="none" strike="noStrike" cap="none" normalizeH="0" baseline="0" dirty="0">
                  <a:ln>
                    <a:noFill/>
                  </a:ln>
                  <a:solidFill>
                    <a:srgbClr val="FFFFFF"/>
                  </a:solidFill>
                  <a:effectLst/>
                  <a:latin typeface="Source Sans Pro" panose="020B0503030403020204" pitchFamily="34" charset="0"/>
                </a:rPr>
                <a:t>$28,619,250,844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6" name="Line 83">
              <a:extLst>
                <a:ext uri="{FF2B5EF4-FFF2-40B4-BE49-F238E27FC236}">
                  <a16:creationId xmlns:a16="http://schemas.microsoft.com/office/drawing/2014/main" id="{AD25427B-01C9-484E-B87A-A41C4120E38D}"/>
                </a:ext>
              </a:extLst>
            </p:cNvPr>
            <p:cNvSpPr>
              <a:spLocks noChangeShapeType="1"/>
            </p:cNvSpPr>
            <p:nvPr/>
          </p:nvSpPr>
          <p:spPr bwMode="auto">
            <a:xfrm flipV="1">
              <a:off x="1268" y="167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Rectangle 84">
              <a:extLst>
                <a:ext uri="{FF2B5EF4-FFF2-40B4-BE49-F238E27FC236}">
                  <a16:creationId xmlns:a16="http://schemas.microsoft.com/office/drawing/2014/main" id="{4B232CFF-E896-4208-A0B6-3F61D73D0BB6}"/>
                </a:ext>
              </a:extLst>
            </p:cNvPr>
            <p:cNvSpPr>
              <a:spLocks noChangeArrowheads="1"/>
            </p:cNvSpPr>
            <p:nvPr/>
          </p:nvSpPr>
          <p:spPr bwMode="auto">
            <a:xfrm>
              <a:off x="1268" y="1675"/>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Line 85">
              <a:extLst>
                <a:ext uri="{FF2B5EF4-FFF2-40B4-BE49-F238E27FC236}">
                  <a16:creationId xmlns:a16="http://schemas.microsoft.com/office/drawing/2014/main" id="{7F79025D-4654-4F7E-ACC2-1F9CE9BF5A20}"/>
                </a:ext>
              </a:extLst>
            </p:cNvPr>
            <p:cNvSpPr>
              <a:spLocks noChangeShapeType="1"/>
            </p:cNvSpPr>
            <p:nvPr/>
          </p:nvSpPr>
          <p:spPr bwMode="auto">
            <a:xfrm flipV="1">
              <a:off x="2982" y="167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Rectangle 86">
              <a:extLst>
                <a:ext uri="{FF2B5EF4-FFF2-40B4-BE49-F238E27FC236}">
                  <a16:creationId xmlns:a16="http://schemas.microsoft.com/office/drawing/2014/main" id="{D76B7144-3F91-4A90-90CD-EF80467BC812}"/>
                </a:ext>
              </a:extLst>
            </p:cNvPr>
            <p:cNvSpPr>
              <a:spLocks noChangeArrowheads="1"/>
            </p:cNvSpPr>
            <p:nvPr/>
          </p:nvSpPr>
          <p:spPr bwMode="auto">
            <a:xfrm>
              <a:off x="2982" y="1675"/>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Line 87">
              <a:extLst>
                <a:ext uri="{FF2B5EF4-FFF2-40B4-BE49-F238E27FC236}">
                  <a16:creationId xmlns:a16="http://schemas.microsoft.com/office/drawing/2014/main" id="{3414325F-0288-4F4E-BCBD-1D5C2685F8D9}"/>
                </a:ext>
              </a:extLst>
            </p:cNvPr>
            <p:cNvSpPr>
              <a:spLocks noChangeShapeType="1"/>
            </p:cNvSpPr>
            <p:nvPr/>
          </p:nvSpPr>
          <p:spPr bwMode="auto">
            <a:xfrm flipV="1">
              <a:off x="4696" y="167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Rectangle 88">
              <a:extLst>
                <a:ext uri="{FF2B5EF4-FFF2-40B4-BE49-F238E27FC236}">
                  <a16:creationId xmlns:a16="http://schemas.microsoft.com/office/drawing/2014/main" id="{717C6562-2A21-41DF-A45D-51E132A41CBC}"/>
                </a:ext>
              </a:extLst>
            </p:cNvPr>
            <p:cNvSpPr>
              <a:spLocks noChangeArrowheads="1"/>
            </p:cNvSpPr>
            <p:nvPr/>
          </p:nvSpPr>
          <p:spPr bwMode="auto">
            <a:xfrm>
              <a:off x="4696" y="1675"/>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Rectangle 89">
              <a:extLst>
                <a:ext uri="{FF2B5EF4-FFF2-40B4-BE49-F238E27FC236}">
                  <a16:creationId xmlns:a16="http://schemas.microsoft.com/office/drawing/2014/main" id="{F4C0C994-03EE-401B-B449-E7110B5D13D4}"/>
                </a:ext>
              </a:extLst>
            </p:cNvPr>
            <p:cNvSpPr>
              <a:spLocks noChangeArrowheads="1"/>
            </p:cNvSpPr>
            <p:nvPr/>
          </p:nvSpPr>
          <p:spPr bwMode="auto">
            <a:xfrm>
              <a:off x="1272" y="1675"/>
              <a:ext cx="5142"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Line 90">
              <a:extLst>
                <a:ext uri="{FF2B5EF4-FFF2-40B4-BE49-F238E27FC236}">
                  <a16:creationId xmlns:a16="http://schemas.microsoft.com/office/drawing/2014/main" id="{543460C2-1B74-46C1-B5F2-3B2792A2D7B9}"/>
                </a:ext>
              </a:extLst>
            </p:cNvPr>
            <p:cNvSpPr>
              <a:spLocks noChangeShapeType="1"/>
            </p:cNvSpPr>
            <p:nvPr/>
          </p:nvSpPr>
          <p:spPr bwMode="auto">
            <a:xfrm flipV="1">
              <a:off x="6410" y="167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Rectangle 91">
              <a:extLst>
                <a:ext uri="{FF2B5EF4-FFF2-40B4-BE49-F238E27FC236}">
                  <a16:creationId xmlns:a16="http://schemas.microsoft.com/office/drawing/2014/main" id="{442ABB34-6A7F-4F27-8C56-705FE0CF6000}"/>
                </a:ext>
              </a:extLst>
            </p:cNvPr>
            <p:cNvSpPr>
              <a:spLocks noChangeArrowheads="1"/>
            </p:cNvSpPr>
            <p:nvPr/>
          </p:nvSpPr>
          <p:spPr bwMode="auto">
            <a:xfrm>
              <a:off x="6410" y="1675"/>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Rectangle 92">
              <a:extLst>
                <a:ext uri="{FF2B5EF4-FFF2-40B4-BE49-F238E27FC236}">
                  <a16:creationId xmlns:a16="http://schemas.microsoft.com/office/drawing/2014/main" id="{E58CA15A-4800-483F-BCCE-1A50113BDE4C}"/>
                </a:ext>
              </a:extLst>
            </p:cNvPr>
            <p:cNvSpPr>
              <a:spLocks noChangeArrowheads="1"/>
            </p:cNvSpPr>
            <p:nvPr/>
          </p:nvSpPr>
          <p:spPr bwMode="auto">
            <a:xfrm>
              <a:off x="1272" y="2126"/>
              <a:ext cx="5142"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Rectangle 93">
              <a:extLst>
                <a:ext uri="{FF2B5EF4-FFF2-40B4-BE49-F238E27FC236}">
                  <a16:creationId xmlns:a16="http://schemas.microsoft.com/office/drawing/2014/main" id="{CBF3BCAB-E9CB-4B0F-89F2-AD2CCBE600FF}"/>
                </a:ext>
              </a:extLst>
            </p:cNvPr>
            <p:cNvSpPr>
              <a:spLocks noChangeArrowheads="1"/>
            </p:cNvSpPr>
            <p:nvPr/>
          </p:nvSpPr>
          <p:spPr bwMode="auto">
            <a:xfrm>
              <a:off x="1272" y="2389"/>
              <a:ext cx="5142"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Rectangle 94">
              <a:extLst>
                <a:ext uri="{FF2B5EF4-FFF2-40B4-BE49-F238E27FC236}">
                  <a16:creationId xmlns:a16="http://schemas.microsoft.com/office/drawing/2014/main" id="{7F02F60E-8BFE-4B4D-AF6A-E0A7AED41FFB}"/>
                </a:ext>
              </a:extLst>
            </p:cNvPr>
            <p:cNvSpPr>
              <a:spLocks noChangeArrowheads="1"/>
            </p:cNvSpPr>
            <p:nvPr/>
          </p:nvSpPr>
          <p:spPr bwMode="auto">
            <a:xfrm>
              <a:off x="1272" y="2652"/>
              <a:ext cx="5142"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Rectangle 95">
              <a:extLst>
                <a:ext uri="{FF2B5EF4-FFF2-40B4-BE49-F238E27FC236}">
                  <a16:creationId xmlns:a16="http://schemas.microsoft.com/office/drawing/2014/main" id="{65BD8D4A-0B36-45C2-BCD3-0C8983539915}"/>
                </a:ext>
              </a:extLst>
            </p:cNvPr>
            <p:cNvSpPr>
              <a:spLocks noChangeArrowheads="1"/>
            </p:cNvSpPr>
            <p:nvPr/>
          </p:nvSpPr>
          <p:spPr bwMode="auto">
            <a:xfrm>
              <a:off x="1272" y="2915"/>
              <a:ext cx="5142"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Rectangle 96">
              <a:extLst>
                <a:ext uri="{FF2B5EF4-FFF2-40B4-BE49-F238E27FC236}">
                  <a16:creationId xmlns:a16="http://schemas.microsoft.com/office/drawing/2014/main" id="{3F6DD8D8-F7D0-4149-9E06-54BA8EA425D4}"/>
                </a:ext>
              </a:extLst>
            </p:cNvPr>
            <p:cNvSpPr>
              <a:spLocks noChangeArrowheads="1"/>
            </p:cNvSpPr>
            <p:nvPr/>
          </p:nvSpPr>
          <p:spPr bwMode="auto">
            <a:xfrm>
              <a:off x="1272" y="3178"/>
              <a:ext cx="5142"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Rectangle 97">
              <a:extLst>
                <a:ext uri="{FF2B5EF4-FFF2-40B4-BE49-F238E27FC236}">
                  <a16:creationId xmlns:a16="http://schemas.microsoft.com/office/drawing/2014/main" id="{DA7F3A5E-C198-4558-8C75-85F44422B9D8}"/>
                </a:ext>
              </a:extLst>
            </p:cNvPr>
            <p:cNvSpPr>
              <a:spLocks noChangeArrowheads="1"/>
            </p:cNvSpPr>
            <p:nvPr/>
          </p:nvSpPr>
          <p:spPr bwMode="auto">
            <a:xfrm>
              <a:off x="1272" y="3441"/>
              <a:ext cx="5142"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Rectangle 98">
              <a:extLst>
                <a:ext uri="{FF2B5EF4-FFF2-40B4-BE49-F238E27FC236}">
                  <a16:creationId xmlns:a16="http://schemas.microsoft.com/office/drawing/2014/main" id="{528F354C-F78B-401A-B190-9BAA3BA94C5E}"/>
                </a:ext>
              </a:extLst>
            </p:cNvPr>
            <p:cNvSpPr>
              <a:spLocks noChangeArrowheads="1"/>
            </p:cNvSpPr>
            <p:nvPr/>
          </p:nvSpPr>
          <p:spPr bwMode="auto">
            <a:xfrm>
              <a:off x="1272" y="3704"/>
              <a:ext cx="5142"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Rectangle 99">
              <a:extLst>
                <a:ext uri="{FF2B5EF4-FFF2-40B4-BE49-F238E27FC236}">
                  <a16:creationId xmlns:a16="http://schemas.microsoft.com/office/drawing/2014/main" id="{12FF37F6-087B-4EA0-B230-C5FB938C9D4C}"/>
                </a:ext>
              </a:extLst>
            </p:cNvPr>
            <p:cNvSpPr>
              <a:spLocks noChangeArrowheads="1"/>
            </p:cNvSpPr>
            <p:nvPr/>
          </p:nvSpPr>
          <p:spPr bwMode="auto">
            <a:xfrm>
              <a:off x="1264" y="1675"/>
              <a:ext cx="8" cy="24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Rectangle 100">
              <a:extLst>
                <a:ext uri="{FF2B5EF4-FFF2-40B4-BE49-F238E27FC236}">
                  <a16:creationId xmlns:a16="http://schemas.microsoft.com/office/drawing/2014/main" id="{D5B80D8D-A8C8-4EB8-BB18-802E4A0CE0F3}"/>
                </a:ext>
              </a:extLst>
            </p:cNvPr>
            <p:cNvSpPr>
              <a:spLocks noChangeArrowheads="1"/>
            </p:cNvSpPr>
            <p:nvPr/>
          </p:nvSpPr>
          <p:spPr bwMode="auto">
            <a:xfrm>
              <a:off x="2978" y="1683"/>
              <a:ext cx="8" cy="245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Rectangle 101">
              <a:extLst>
                <a:ext uri="{FF2B5EF4-FFF2-40B4-BE49-F238E27FC236}">
                  <a16:creationId xmlns:a16="http://schemas.microsoft.com/office/drawing/2014/main" id="{906CF9CB-FDCB-446C-8152-D5E4D251162A}"/>
                </a:ext>
              </a:extLst>
            </p:cNvPr>
            <p:cNvSpPr>
              <a:spLocks noChangeArrowheads="1"/>
            </p:cNvSpPr>
            <p:nvPr/>
          </p:nvSpPr>
          <p:spPr bwMode="auto">
            <a:xfrm>
              <a:off x="4692" y="1683"/>
              <a:ext cx="8" cy="245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Rectangle 102">
              <a:extLst>
                <a:ext uri="{FF2B5EF4-FFF2-40B4-BE49-F238E27FC236}">
                  <a16:creationId xmlns:a16="http://schemas.microsoft.com/office/drawing/2014/main" id="{56EC11D9-742D-4DAE-AF65-AA8E6C7A7487}"/>
                </a:ext>
              </a:extLst>
            </p:cNvPr>
            <p:cNvSpPr>
              <a:spLocks noChangeArrowheads="1"/>
            </p:cNvSpPr>
            <p:nvPr/>
          </p:nvSpPr>
          <p:spPr bwMode="auto">
            <a:xfrm>
              <a:off x="1272" y="4130"/>
              <a:ext cx="5142"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Rectangle 103">
              <a:extLst>
                <a:ext uri="{FF2B5EF4-FFF2-40B4-BE49-F238E27FC236}">
                  <a16:creationId xmlns:a16="http://schemas.microsoft.com/office/drawing/2014/main" id="{199D0447-DF1F-492D-8553-334CE5C50562}"/>
                </a:ext>
              </a:extLst>
            </p:cNvPr>
            <p:cNvSpPr>
              <a:spLocks noChangeArrowheads="1"/>
            </p:cNvSpPr>
            <p:nvPr/>
          </p:nvSpPr>
          <p:spPr bwMode="auto">
            <a:xfrm>
              <a:off x="6406" y="1683"/>
              <a:ext cx="8" cy="245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Line 104">
              <a:extLst>
                <a:ext uri="{FF2B5EF4-FFF2-40B4-BE49-F238E27FC236}">
                  <a16:creationId xmlns:a16="http://schemas.microsoft.com/office/drawing/2014/main" id="{BFA6B7E6-FC32-4C0C-AFEE-1865A01FBD1C}"/>
                </a:ext>
              </a:extLst>
            </p:cNvPr>
            <p:cNvSpPr>
              <a:spLocks noChangeShapeType="1"/>
            </p:cNvSpPr>
            <p:nvPr/>
          </p:nvSpPr>
          <p:spPr bwMode="auto">
            <a:xfrm>
              <a:off x="1268" y="413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Rectangle 105">
              <a:extLst>
                <a:ext uri="{FF2B5EF4-FFF2-40B4-BE49-F238E27FC236}">
                  <a16:creationId xmlns:a16="http://schemas.microsoft.com/office/drawing/2014/main" id="{40B55531-E5EC-40FC-B23A-32557EC19E4D}"/>
                </a:ext>
              </a:extLst>
            </p:cNvPr>
            <p:cNvSpPr>
              <a:spLocks noChangeArrowheads="1"/>
            </p:cNvSpPr>
            <p:nvPr/>
          </p:nvSpPr>
          <p:spPr bwMode="auto">
            <a:xfrm>
              <a:off x="1268" y="4138"/>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Line 106">
              <a:extLst>
                <a:ext uri="{FF2B5EF4-FFF2-40B4-BE49-F238E27FC236}">
                  <a16:creationId xmlns:a16="http://schemas.microsoft.com/office/drawing/2014/main" id="{D9C8AA95-374C-4757-843E-8F11D994136A}"/>
                </a:ext>
              </a:extLst>
            </p:cNvPr>
            <p:cNvSpPr>
              <a:spLocks noChangeShapeType="1"/>
            </p:cNvSpPr>
            <p:nvPr/>
          </p:nvSpPr>
          <p:spPr bwMode="auto">
            <a:xfrm>
              <a:off x="2982" y="413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Rectangle 107">
              <a:extLst>
                <a:ext uri="{FF2B5EF4-FFF2-40B4-BE49-F238E27FC236}">
                  <a16:creationId xmlns:a16="http://schemas.microsoft.com/office/drawing/2014/main" id="{0EE08E5D-FEDC-4E9A-BC19-5AAB11E25E75}"/>
                </a:ext>
              </a:extLst>
            </p:cNvPr>
            <p:cNvSpPr>
              <a:spLocks noChangeArrowheads="1"/>
            </p:cNvSpPr>
            <p:nvPr/>
          </p:nvSpPr>
          <p:spPr bwMode="auto">
            <a:xfrm>
              <a:off x="2982" y="4138"/>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Line 108">
              <a:extLst>
                <a:ext uri="{FF2B5EF4-FFF2-40B4-BE49-F238E27FC236}">
                  <a16:creationId xmlns:a16="http://schemas.microsoft.com/office/drawing/2014/main" id="{6BCD471A-9057-4419-91C0-83AD159C53A6}"/>
                </a:ext>
              </a:extLst>
            </p:cNvPr>
            <p:cNvSpPr>
              <a:spLocks noChangeShapeType="1"/>
            </p:cNvSpPr>
            <p:nvPr/>
          </p:nvSpPr>
          <p:spPr bwMode="auto">
            <a:xfrm>
              <a:off x="4696" y="413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Rectangle 109">
              <a:extLst>
                <a:ext uri="{FF2B5EF4-FFF2-40B4-BE49-F238E27FC236}">
                  <a16:creationId xmlns:a16="http://schemas.microsoft.com/office/drawing/2014/main" id="{A2220D5B-5AEA-405D-A967-9E7A2E29DA60}"/>
                </a:ext>
              </a:extLst>
            </p:cNvPr>
            <p:cNvSpPr>
              <a:spLocks noChangeArrowheads="1"/>
            </p:cNvSpPr>
            <p:nvPr/>
          </p:nvSpPr>
          <p:spPr bwMode="auto">
            <a:xfrm>
              <a:off x="4696" y="4138"/>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Line 110">
              <a:extLst>
                <a:ext uri="{FF2B5EF4-FFF2-40B4-BE49-F238E27FC236}">
                  <a16:creationId xmlns:a16="http://schemas.microsoft.com/office/drawing/2014/main" id="{060E03D1-3578-43FC-9B6C-535387CEA383}"/>
                </a:ext>
              </a:extLst>
            </p:cNvPr>
            <p:cNvSpPr>
              <a:spLocks noChangeShapeType="1"/>
            </p:cNvSpPr>
            <p:nvPr/>
          </p:nvSpPr>
          <p:spPr bwMode="auto">
            <a:xfrm>
              <a:off x="6410" y="413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Rectangle 111">
              <a:extLst>
                <a:ext uri="{FF2B5EF4-FFF2-40B4-BE49-F238E27FC236}">
                  <a16:creationId xmlns:a16="http://schemas.microsoft.com/office/drawing/2014/main" id="{62EF5861-2956-414B-ACEB-4CD2BDF242BC}"/>
                </a:ext>
              </a:extLst>
            </p:cNvPr>
            <p:cNvSpPr>
              <a:spLocks noChangeArrowheads="1"/>
            </p:cNvSpPr>
            <p:nvPr/>
          </p:nvSpPr>
          <p:spPr bwMode="auto">
            <a:xfrm>
              <a:off x="6410" y="4138"/>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Line 112">
              <a:extLst>
                <a:ext uri="{FF2B5EF4-FFF2-40B4-BE49-F238E27FC236}">
                  <a16:creationId xmlns:a16="http://schemas.microsoft.com/office/drawing/2014/main" id="{6CC9C91B-2826-4DB2-A54A-8240BD903016}"/>
                </a:ext>
              </a:extLst>
            </p:cNvPr>
            <p:cNvSpPr>
              <a:spLocks noChangeShapeType="1"/>
            </p:cNvSpPr>
            <p:nvPr/>
          </p:nvSpPr>
          <p:spPr bwMode="auto">
            <a:xfrm>
              <a:off x="6414" y="167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Rectangle 113">
              <a:extLst>
                <a:ext uri="{FF2B5EF4-FFF2-40B4-BE49-F238E27FC236}">
                  <a16:creationId xmlns:a16="http://schemas.microsoft.com/office/drawing/2014/main" id="{AD59B4B3-7DE5-4A63-9D51-3DBD8C9897CB}"/>
                </a:ext>
              </a:extLst>
            </p:cNvPr>
            <p:cNvSpPr>
              <a:spLocks noChangeArrowheads="1"/>
            </p:cNvSpPr>
            <p:nvPr/>
          </p:nvSpPr>
          <p:spPr bwMode="auto">
            <a:xfrm>
              <a:off x="6414" y="1679"/>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Line 114">
              <a:extLst>
                <a:ext uri="{FF2B5EF4-FFF2-40B4-BE49-F238E27FC236}">
                  <a16:creationId xmlns:a16="http://schemas.microsoft.com/office/drawing/2014/main" id="{AE69D260-9951-49DF-A5DB-AF4081383908}"/>
                </a:ext>
              </a:extLst>
            </p:cNvPr>
            <p:cNvSpPr>
              <a:spLocks noChangeShapeType="1"/>
            </p:cNvSpPr>
            <p:nvPr/>
          </p:nvSpPr>
          <p:spPr bwMode="auto">
            <a:xfrm>
              <a:off x="6414" y="213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Rectangle 115">
              <a:extLst>
                <a:ext uri="{FF2B5EF4-FFF2-40B4-BE49-F238E27FC236}">
                  <a16:creationId xmlns:a16="http://schemas.microsoft.com/office/drawing/2014/main" id="{44B1D285-F464-4F0A-8024-46FF3485B74B}"/>
                </a:ext>
              </a:extLst>
            </p:cNvPr>
            <p:cNvSpPr>
              <a:spLocks noChangeArrowheads="1"/>
            </p:cNvSpPr>
            <p:nvPr/>
          </p:nvSpPr>
          <p:spPr bwMode="auto">
            <a:xfrm>
              <a:off x="6414" y="2130"/>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Line 116">
              <a:extLst>
                <a:ext uri="{FF2B5EF4-FFF2-40B4-BE49-F238E27FC236}">
                  <a16:creationId xmlns:a16="http://schemas.microsoft.com/office/drawing/2014/main" id="{235B2B97-FF83-4356-8331-D94E7F6653A5}"/>
                </a:ext>
              </a:extLst>
            </p:cNvPr>
            <p:cNvSpPr>
              <a:spLocks noChangeShapeType="1"/>
            </p:cNvSpPr>
            <p:nvPr/>
          </p:nvSpPr>
          <p:spPr bwMode="auto">
            <a:xfrm>
              <a:off x="6414" y="239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Rectangle 117">
              <a:extLst>
                <a:ext uri="{FF2B5EF4-FFF2-40B4-BE49-F238E27FC236}">
                  <a16:creationId xmlns:a16="http://schemas.microsoft.com/office/drawing/2014/main" id="{6091C7EC-FDED-411F-9622-CAC3228DD12E}"/>
                </a:ext>
              </a:extLst>
            </p:cNvPr>
            <p:cNvSpPr>
              <a:spLocks noChangeArrowheads="1"/>
            </p:cNvSpPr>
            <p:nvPr/>
          </p:nvSpPr>
          <p:spPr bwMode="auto">
            <a:xfrm>
              <a:off x="6414" y="2393"/>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Line 118">
              <a:extLst>
                <a:ext uri="{FF2B5EF4-FFF2-40B4-BE49-F238E27FC236}">
                  <a16:creationId xmlns:a16="http://schemas.microsoft.com/office/drawing/2014/main" id="{A6DBF828-9816-4F65-9D97-66AD62FC7D0C}"/>
                </a:ext>
              </a:extLst>
            </p:cNvPr>
            <p:cNvSpPr>
              <a:spLocks noChangeShapeType="1"/>
            </p:cNvSpPr>
            <p:nvPr/>
          </p:nvSpPr>
          <p:spPr bwMode="auto">
            <a:xfrm>
              <a:off x="6414" y="2656"/>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Rectangle 119">
              <a:extLst>
                <a:ext uri="{FF2B5EF4-FFF2-40B4-BE49-F238E27FC236}">
                  <a16:creationId xmlns:a16="http://schemas.microsoft.com/office/drawing/2014/main" id="{946A707E-430A-436C-B13D-FAB1F67FD7D6}"/>
                </a:ext>
              </a:extLst>
            </p:cNvPr>
            <p:cNvSpPr>
              <a:spLocks noChangeArrowheads="1"/>
            </p:cNvSpPr>
            <p:nvPr/>
          </p:nvSpPr>
          <p:spPr bwMode="auto">
            <a:xfrm>
              <a:off x="6414" y="2656"/>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Line 120">
              <a:extLst>
                <a:ext uri="{FF2B5EF4-FFF2-40B4-BE49-F238E27FC236}">
                  <a16:creationId xmlns:a16="http://schemas.microsoft.com/office/drawing/2014/main" id="{6828AAEE-3188-4578-B812-3C4CA69B74CC}"/>
                </a:ext>
              </a:extLst>
            </p:cNvPr>
            <p:cNvSpPr>
              <a:spLocks noChangeShapeType="1"/>
            </p:cNvSpPr>
            <p:nvPr/>
          </p:nvSpPr>
          <p:spPr bwMode="auto">
            <a:xfrm>
              <a:off x="6414" y="291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Rectangle 121">
              <a:extLst>
                <a:ext uri="{FF2B5EF4-FFF2-40B4-BE49-F238E27FC236}">
                  <a16:creationId xmlns:a16="http://schemas.microsoft.com/office/drawing/2014/main" id="{A44BE37E-1E69-4C5E-A11B-8CBC319439A9}"/>
                </a:ext>
              </a:extLst>
            </p:cNvPr>
            <p:cNvSpPr>
              <a:spLocks noChangeArrowheads="1"/>
            </p:cNvSpPr>
            <p:nvPr/>
          </p:nvSpPr>
          <p:spPr bwMode="auto">
            <a:xfrm>
              <a:off x="6414" y="2919"/>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Line 122">
              <a:extLst>
                <a:ext uri="{FF2B5EF4-FFF2-40B4-BE49-F238E27FC236}">
                  <a16:creationId xmlns:a16="http://schemas.microsoft.com/office/drawing/2014/main" id="{479D90A3-5600-42F1-9B3C-9DBB7A649704}"/>
                </a:ext>
              </a:extLst>
            </p:cNvPr>
            <p:cNvSpPr>
              <a:spLocks noChangeShapeType="1"/>
            </p:cNvSpPr>
            <p:nvPr/>
          </p:nvSpPr>
          <p:spPr bwMode="auto">
            <a:xfrm>
              <a:off x="6414" y="318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Rectangle 123">
              <a:extLst>
                <a:ext uri="{FF2B5EF4-FFF2-40B4-BE49-F238E27FC236}">
                  <a16:creationId xmlns:a16="http://schemas.microsoft.com/office/drawing/2014/main" id="{2A2F5D42-301E-40AE-B79D-43AE41333DF0}"/>
                </a:ext>
              </a:extLst>
            </p:cNvPr>
            <p:cNvSpPr>
              <a:spLocks noChangeArrowheads="1"/>
            </p:cNvSpPr>
            <p:nvPr/>
          </p:nvSpPr>
          <p:spPr bwMode="auto">
            <a:xfrm>
              <a:off x="6414" y="3182"/>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Line 124">
              <a:extLst>
                <a:ext uri="{FF2B5EF4-FFF2-40B4-BE49-F238E27FC236}">
                  <a16:creationId xmlns:a16="http://schemas.microsoft.com/office/drawing/2014/main" id="{AE6721E0-D322-43B1-8926-B10FAE832741}"/>
                </a:ext>
              </a:extLst>
            </p:cNvPr>
            <p:cNvSpPr>
              <a:spLocks noChangeShapeType="1"/>
            </p:cNvSpPr>
            <p:nvPr/>
          </p:nvSpPr>
          <p:spPr bwMode="auto">
            <a:xfrm>
              <a:off x="6414" y="344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 name="Rectangle 125">
              <a:extLst>
                <a:ext uri="{FF2B5EF4-FFF2-40B4-BE49-F238E27FC236}">
                  <a16:creationId xmlns:a16="http://schemas.microsoft.com/office/drawing/2014/main" id="{0A736183-E411-49D0-835F-3EF3491D1710}"/>
                </a:ext>
              </a:extLst>
            </p:cNvPr>
            <p:cNvSpPr>
              <a:spLocks noChangeArrowheads="1"/>
            </p:cNvSpPr>
            <p:nvPr/>
          </p:nvSpPr>
          <p:spPr bwMode="auto">
            <a:xfrm>
              <a:off x="6414" y="3445"/>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Line 126">
              <a:extLst>
                <a:ext uri="{FF2B5EF4-FFF2-40B4-BE49-F238E27FC236}">
                  <a16:creationId xmlns:a16="http://schemas.microsoft.com/office/drawing/2014/main" id="{0C903C96-6126-4432-BA77-00596B69FE1D}"/>
                </a:ext>
              </a:extLst>
            </p:cNvPr>
            <p:cNvSpPr>
              <a:spLocks noChangeShapeType="1"/>
            </p:cNvSpPr>
            <p:nvPr/>
          </p:nvSpPr>
          <p:spPr bwMode="auto">
            <a:xfrm>
              <a:off x="6414" y="370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Rectangle 127">
              <a:extLst>
                <a:ext uri="{FF2B5EF4-FFF2-40B4-BE49-F238E27FC236}">
                  <a16:creationId xmlns:a16="http://schemas.microsoft.com/office/drawing/2014/main" id="{C771B19C-BF30-4A84-8032-3570D668CAE3}"/>
                </a:ext>
              </a:extLst>
            </p:cNvPr>
            <p:cNvSpPr>
              <a:spLocks noChangeArrowheads="1"/>
            </p:cNvSpPr>
            <p:nvPr/>
          </p:nvSpPr>
          <p:spPr bwMode="auto">
            <a:xfrm>
              <a:off x="6414" y="3708"/>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Line 128">
              <a:extLst>
                <a:ext uri="{FF2B5EF4-FFF2-40B4-BE49-F238E27FC236}">
                  <a16:creationId xmlns:a16="http://schemas.microsoft.com/office/drawing/2014/main" id="{CD6530FF-7D9C-4819-9458-E2394BBD9A0A}"/>
                </a:ext>
              </a:extLst>
            </p:cNvPr>
            <p:cNvSpPr>
              <a:spLocks noChangeShapeType="1"/>
            </p:cNvSpPr>
            <p:nvPr/>
          </p:nvSpPr>
          <p:spPr bwMode="auto">
            <a:xfrm>
              <a:off x="6414" y="4134"/>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 name="Rectangle 129">
              <a:extLst>
                <a:ext uri="{FF2B5EF4-FFF2-40B4-BE49-F238E27FC236}">
                  <a16:creationId xmlns:a16="http://schemas.microsoft.com/office/drawing/2014/main" id="{5C7E0570-0275-4E5F-AC8A-70073DE48C57}"/>
                </a:ext>
              </a:extLst>
            </p:cNvPr>
            <p:cNvSpPr>
              <a:spLocks noChangeArrowheads="1"/>
            </p:cNvSpPr>
            <p:nvPr/>
          </p:nvSpPr>
          <p:spPr bwMode="auto">
            <a:xfrm>
              <a:off x="6414" y="4134"/>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885674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82940-4027-413B-A842-887B9F69D7EB}"/>
              </a:ext>
            </a:extLst>
          </p:cNvPr>
          <p:cNvSpPr>
            <a:spLocks noGrp="1"/>
          </p:cNvSpPr>
          <p:nvPr>
            <p:ph type="title"/>
          </p:nvPr>
        </p:nvSpPr>
        <p:spPr>
          <a:xfrm>
            <a:off x="838200" y="444925"/>
            <a:ext cx="10515600" cy="598904"/>
          </a:xfrm>
        </p:spPr>
        <p:txBody>
          <a:bodyPr>
            <a:noAutofit/>
          </a:bodyPr>
          <a:lstStyle/>
          <a:p>
            <a:r>
              <a:rPr lang="en-US" altLang="en-US" sz="4000" dirty="0">
                <a:solidFill>
                  <a:srgbClr val="002060"/>
                </a:solidFill>
                <a:latin typeface="Source Sans Pro" panose="020B0503030403020204" pitchFamily="34" charset="0"/>
                <a:cs typeface="Times New Roman" pitchFamily="18" charset="0"/>
              </a:rPr>
              <a:t>National, Regional and State EIDL Approvals</a:t>
            </a:r>
            <a:br>
              <a:rPr lang="en-US" altLang="en-US" sz="4000" dirty="0">
                <a:solidFill>
                  <a:srgbClr val="002060"/>
                </a:solidFill>
                <a:latin typeface="Source Sans Pro" panose="020B0503030403020204" pitchFamily="34" charset="0"/>
                <a:cs typeface="Times New Roman" pitchFamily="18" charset="0"/>
              </a:rPr>
            </a:br>
            <a:endParaRPr lang="en-US" sz="4000" dirty="0">
              <a:solidFill>
                <a:srgbClr val="002060"/>
              </a:solidFill>
              <a:latin typeface="Source Sans Pro" panose="020B0503030403020204" pitchFamily="34" charset="0"/>
            </a:endParaRPr>
          </a:p>
        </p:txBody>
      </p:sp>
      <p:sp>
        <p:nvSpPr>
          <p:cNvPr id="4" name="Slide Number Placeholder 3">
            <a:extLst>
              <a:ext uri="{FF2B5EF4-FFF2-40B4-BE49-F238E27FC236}">
                <a16:creationId xmlns:a16="http://schemas.microsoft.com/office/drawing/2014/main" id="{3AA6405F-86AB-4885-82B5-8943AA72375B}"/>
              </a:ext>
            </a:extLst>
          </p:cNvPr>
          <p:cNvSpPr>
            <a:spLocks noGrp="1"/>
          </p:cNvSpPr>
          <p:nvPr>
            <p:ph type="sldNum" sz="quarter" idx="12"/>
          </p:nvPr>
        </p:nvSpPr>
        <p:spPr/>
        <p:txBody>
          <a:bodyPr/>
          <a:lstStyle/>
          <a:p>
            <a:fld id="{B1AB44B9-F1EC-4F4B-88D4-413245C9CD3E}" type="slidenum">
              <a:rPr lang="en-US" smtClean="0"/>
              <a:t>4</a:t>
            </a:fld>
            <a:endParaRPr lang="en-US"/>
          </a:p>
        </p:txBody>
      </p:sp>
      <p:sp>
        <p:nvSpPr>
          <p:cNvPr id="3" name="Rectangle 2">
            <a:extLst>
              <a:ext uri="{FF2B5EF4-FFF2-40B4-BE49-F238E27FC236}">
                <a16:creationId xmlns:a16="http://schemas.microsoft.com/office/drawing/2014/main" id="{AD1A8EBB-215E-403D-B14E-7464919FB9A0}"/>
              </a:ext>
            </a:extLst>
          </p:cNvPr>
          <p:cNvSpPr/>
          <p:nvPr/>
        </p:nvSpPr>
        <p:spPr>
          <a:xfrm>
            <a:off x="2552700" y="712584"/>
            <a:ext cx="7086600" cy="784830"/>
          </a:xfrm>
          <a:prstGeom prst="rect">
            <a:avLst/>
          </a:prstGeom>
        </p:spPr>
        <p:txBody>
          <a:bodyPr wrap="square">
            <a:spAutoFit/>
          </a:bodyPr>
          <a:lstStyle/>
          <a:p>
            <a:endParaRPr lang="en-US" sz="1050" dirty="0">
              <a:solidFill>
                <a:srgbClr val="898989"/>
              </a:solidFill>
              <a:latin typeface="Source Sans Pro" panose="020B0503030403020204" pitchFamily="34" charset="0"/>
            </a:endParaRPr>
          </a:p>
          <a:p>
            <a:endParaRPr lang="en-US" sz="1050" dirty="0">
              <a:solidFill>
                <a:srgbClr val="898989"/>
              </a:solidFill>
              <a:latin typeface="Source Sans Pro" panose="020B0503030403020204" pitchFamily="34" charset="0"/>
            </a:endParaRPr>
          </a:p>
          <a:p>
            <a:pPr marR="53450" algn="ctr"/>
            <a:r>
              <a:rPr lang="en-US" sz="1050" dirty="0">
                <a:solidFill>
                  <a:srgbClr val="898989"/>
                </a:solidFill>
                <a:latin typeface="Source Sans Pro" panose="020B0503030403020204" pitchFamily="34" charset="0"/>
              </a:rPr>
              <a:t> </a:t>
            </a:r>
            <a:r>
              <a:rPr lang="en-US" sz="2400" b="1" dirty="0">
                <a:solidFill>
                  <a:srgbClr val="898989"/>
                </a:solidFill>
                <a:latin typeface="Source Sans Pro" panose="020B0503030403020204" pitchFamily="34" charset="0"/>
              </a:rPr>
              <a:t>Office of Disaster Approvals through 05/22/2020</a:t>
            </a:r>
            <a:endParaRPr lang="en-US" sz="2400" dirty="0">
              <a:solidFill>
                <a:srgbClr val="898989"/>
              </a:solidFill>
            </a:endParaRPr>
          </a:p>
        </p:txBody>
      </p:sp>
      <p:grpSp>
        <p:nvGrpSpPr>
          <p:cNvPr id="5" name="Group 4">
            <a:extLst>
              <a:ext uri="{FF2B5EF4-FFF2-40B4-BE49-F238E27FC236}">
                <a16:creationId xmlns:a16="http://schemas.microsoft.com/office/drawing/2014/main" id="{0D3C7665-1FD2-4A7F-ADCA-29DA69C0EF6E}"/>
              </a:ext>
            </a:extLst>
          </p:cNvPr>
          <p:cNvGrpSpPr>
            <a:grpSpLocks noChangeAspect="1"/>
          </p:cNvGrpSpPr>
          <p:nvPr/>
        </p:nvGrpSpPr>
        <p:grpSpPr bwMode="auto">
          <a:xfrm>
            <a:off x="1135063" y="1489076"/>
            <a:ext cx="9669463" cy="881062"/>
            <a:chOff x="715" y="938"/>
            <a:chExt cx="6091" cy="555"/>
          </a:xfrm>
        </p:grpSpPr>
        <p:sp>
          <p:nvSpPr>
            <p:cNvPr id="6" name="AutoShape 3">
              <a:extLst>
                <a:ext uri="{FF2B5EF4-FFF2-40B4-BE49-F238E27FC236}">
                  <a16:creationId xmlns:a16="http://schemas.microsoft.com/office/drawing/2014/main" id="{9F550DB5-F8C2-4CA1-8B1C-347FEF9C85B5}"/>
                </a:ext>
              </a:extLst>
            </p:cNvPr>
            <p:cNvSpPr>
              <a:spLocks noChangeAspect="1" noChangeArrowheads="1" noTextEdit="1"/>
            </p:cNvSpPr>
            <p:nvPr/>
          </p:nvSpPr>
          <p:spPr bwMode="auto">
            <a:xfrm>
              <a:off x="720" y="943"/>
              <a:ext cx="6081" cy="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5">
              <a:extLst>
                <a:ext uri="{FF2B5EF4-FFF2-40B4-BE49-F238E27FC236}">
                  <a16:creationId xmlns:a16="http://schemas.microsoft.com/office/drawing/2014/main" id="{BD89E04B-AE25-4047-B8A6-122216845964}"/>
                </a:ext>
              </a:extLst>
            </p:cNvPr>
            <p:cNvSpPr>
              <a:spLocks noChangeArrowheads="1"/>
            </p:cNvSpPr>
            <p:nvPr/>
          </p:nvSpPr>
          <p:spPr bwMode="auto">
            <a:xfrm>
              <a:off x="720" y="943"/>
              <a:ext cx="6081" cy="49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6">
              <a:extLst>
                <a:ext uri="{FF2B5EF4-FFF2-40B4-BE49-F238E27FC236}">
                  <a16:creationId xmlns:a16="http://schemas.microsoft.com/office/drawing/2014/main" id="{95CFEA92-0980-4622-B8D3-3A86B061CD54}"/>
                </a:ext>
              </a:extLst>
            </p:cNvPr>
            <p:cNvSpPr>
              <a:spLocks noChangeArrowheads="1"/>
            </p:cNvSpPr>
            <p:nvPr/>
          </p:nvSpPr>
          <p:spPr bwMode="auto">
            <a:xfrm>
              <a:off x="760" y="1128"/>
              <a:ext cx="182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1" i="0" u="none" strike="noStrike" cap="none" normalizeH="0" baseline="0">
                  <a:ln>
                    <a:noFill/>
                  </a:ln>
                  <a:solidFill>
                    <a:srgbClr val="FFFFFF"/>
                  </a:solidFill>
                  <a:effectLst/>
                  <a:latin typeface="Source Sans Pro" panose="020B0503030403020204" pitchFamily="34" charset="0"/>
                </a:rPr>
                <a:t>Loans Approved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7">
              <a:extLst>
                <a:ext uri="{FF2B5EF4-FFF2-40B4-BE49-F238E27FC236}">
                  <a16:creationId xmlns:a16="http://schemas.microsoft.com/office/drawing/2014/main" id="{B3189646-10EC-42F1-8D60-8AED1C7D3721}"/>
                </a:ext>
              </a:extLst>
            </p:cNvPr>
            <p:cNvSpPr>
              <a:spLocks noChangeArrowheads="1"/>
            </p:cNvSpPr>
            <p:nvPr/>
          </p:nvSpPr>
          <p:spPr bwMode="auto">
            <a:xfrm>
              <a:off x="2630" y="1128"/>
              <a:ext cx="84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1" i="0" u="none" strike="noStrike" cap="none" normalizeH="0" baseline="0" dirty="0">
                  <a:ln>
                    <a:noFill/>
                  </a:ln>
                  <a:solidFill>
                    <a:srgbClr val="FFFFFF"/>
                  </a:solidFill>
                  <a:effectLst/>
                  <a:latin typeface="Source Sans Pro" panose="020B0503030403020204" pitchFamily="34" charset="0"/>
                </a:rPr>
                <a:t>430,906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8">
              <a:extLst>
                <a:ext uri="{FF2B5EF4-FFF2-40B4-BE49-F238E27FC236}">
                  <a16:creationId xmlns:a16="http://schemas.microsoft.com/office/drawing/2014/main" id="{BABA6A94-F151-4DE1-984D-6A43B3D81F7E}"/>
                </a:ext>
              </a:extLst>
            </p:cNvPr>
            <p:cNvSpPr>
              <a:spLocks noChangeArrowheads="1"/>
            </p:cNvSpPr>
            <p:nvPr/>
          </p:nvSpPr>
          <p:spPr bwMode="auto">
            <a:xfrm>
              <a:off x="3516" y="1128"/>
              <a:ext cx="145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1" i="0" u="none" strike="noStrike" cap="none" normalizeH="0" baseline="0">
                  <a:ln>
                    <a:noFill/>
                  </a:ln>
                  <a:solidFill>
                    <a:srgbClr val="FFFFFF"/>
                  </a:solidFill>
                  <a:effectLst/>
                  <a:latin typeface="Source Sans Pro" panose="020B0503030403020204" pitchFamily="34" charset="0"/>
                </a:rPr>
                <a:t>$$ Approved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9">
              <a:extLst>
                <a:ext uri="{FF2B5EF4-FFF2-40B4-BE49-F238E27FC236}">
                  <a16:creationId xmlns:a16="http://schemas.microsoft.com/office/drawing/2014/main" id="{6FC91775-CF94-466C-912D-B223D6DFD313}"/>
                </a:ext>
              </a:extLst>
            </p:cNvPr>
            <p:cNvSpPr>
              <a:spLocks noChangeArrowheads="1"/>
            </p:cNvSpPr>
            <p:nvPr/>
          </p:nvSpPr>
          <p:spPr bwMode="auto">
            <a:xfrm>
              <a:off x="4985" y="1128"/>
              <a:ext cx="175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1" i="0" u="none" strike="noStrike" cap="none" normalizeH="0" baseline="0" dirty="0">
                  <a:ln>
                    <a:noFill/>
                  </a:ln>
                  <a:solidFill>
                    <a:srgbClr val="FFFFFF"/>
                  </a:solidFill>
                  <a:effectLst/>
                  <a:latin typeface="Source Sans Pro" panose="020B0503030403020204" pitchFamily="34" charset="0"/>
                </a:rPr>
                <a:t>$</a:t>
              </a:r>
              <a:r>
                <a:rPr lang="en-US" altLang="en-US" sz="3000" b="1" dirty="0">
                  <a:solidFill>
                    <a:srgbClr val="FFFFFF"/>
                  </a:solidFill>
                  <a:latin typeface="Source Sans Pro" panose="020B0503030403020204" pitchFamily="34" charset="0"/>
                </a:rPr>
                <a:t>37</a:t>
              </a:r>
              <a:r>
                <a:rPr kumimoji="0" lang="en-US" altLang="en-US" sz="3000" b="1" i="0" u="none" strike="noStrike" cap="none" normalizeH="0" baseline="0" dirty="0">
                  <a:ln>
                    <a:noFill/>
                  </a:ln>
                  <a:solidFill>
                    <a:srgbClr val="FFFFFF"/>
                  </a:solidFill>
                  <a:effectLst/>
                  <a:latin typeface="Source Sans Pro" panose="020B0503030403020204" pitchFamily="34" charset="0"/>
                </a:rPr>
                <a:t>,869,479,978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Line 10">
              <a:extLst>
                <a:ext uri="{FF2B5EF4-FFF2-40B4-BE49-F238E27FC236}">
                  <a16:creationId xmlns:a16="http://schemas.microsoft.com/office/drawing/2014/main" id="{CC51451A-DEE3-418E-996D-A8CC8539D9ED}"/>
                </a:ext>
              </a:extLst>
            </p:cNvPr>
            <p:cNvSpPr>
              <a:spLocks noChangeShapeType="1"/>
            </p:cNvSpPr>
            <p:nvPr/>
          </p:nvSpPr>
          <p:spPr bwMode="auto">
            <a:xfrm flipV="1">
              <a:off x="720" y="94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1">
              <a:extLst>
                <a:ext uri="{FF2B5EF4-FFF2-40B4-BE49-F238E27FC236}">
                  <a16:creationId xmlns:a16="http://schemas.microsoft.com/office/drawing/2014/main" id="{5AA8A54B-D433-4F0F-98DE-7A75787AD81E}"/>
                </a:ext>
              </a:extLst>
            </p:cNvPr>
            <p:cNvSpPr>
              <a:spLocks noChangeArrowheads="1"/>
            </p:cNvSpPr>
            <p:nvPr/>
          </p:nvSpPr>
          <p:spPr bwMode="auto">
            <a:xfrm>
              <a:off x="720" y="938"/>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Line 12">
              <a:extLst>
                <a:ext uri="{FF2B5EF4-FFF2-40B4-BE49-F238E27FC236}">
                  <a16:creationId xmlns:a16="http://schemas.microsoft.com/office/drawing/2014/main" id="{1FCF0962-98D2-4741-94B3-856040661609}"/>
                </a:ext>
              </a:extLst>
            </p:cNvPr>
            <p:cNvSpPr>
              <a:spLocks noChangeShapeType="1"/>
            </p:cNvSpPr>
            <p:nvPr/>
          </p:nvSpPr>
          <p:spPr bwMode="auto">
            <a:xfrm flipV="1">
              <a:off x="2506" y="94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3">
              <a:extLst>
                <a:ext uri="{FF2B5EF4-FFF2-40B4-BE49-F238E27FC236}">
                  <a16:creationId xmlns:a16="http://schemas.microsoft.com/office/drawing/2014/main" id="{458B1590-B343-4EFB-96C4-90488112E77A}"/>
                </a:ext>
              </a:extLst>
            </p:cNvPr>
            <p:cNvSpPr>
              <a:spLocks noChangeArrowheads="1"/>
            </p:cNvSpPr>
            <p:nvPr/>
          </p:nvSpPr>
          <p:spPr bwMode="auto">
            <a:xfrm>
              <a:off x="2506" y="938"/>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Line 14">
              <a:extLst>
                <a:ext uri="{FF2B5EF4-FFF2-40B4-BE49-F238E27FC236}">
                  <a16:creationId xmlns:a16="http://schemas.microsoft.com/office/drawing/2014/main" id="{7B1B8928-B2D4-4E9C-9506-F3F8F74BF778}"/>
                </a:ext>
              </a:extLst>
            </p:cNvPr>
            <p:cNvSpPr>
              <a:spLocks noChangeShapeType="1"/>
            </p:cNvSpPr>
            <p:nvPr/>
          </p:nvSpPr>
          <p:spPr bwMode="auto">
            <a:xfrm flipV="1">
              <a:off x="3476" y="94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Rectangle 15">
              <a:extLst>
                <a:ext uri="{FF2B5EF4-FFF2-40B4-BE49-F238E27FC236}">
                  <a16:creationId xmlns:a16="http://schemas.microsoft.com/office/drawing/2014/main" id="{A0D146DC-8D7A-481C-B861-1A58AE468362}"/>
                </a:ext>
              </a:extLst>
            </p:cNvPr>
            <p:cNvSpPr>
              <a:spLocks noChangeArrowheads="1"/>
            </p:cNvSpPr>
            <p:nvPr/>
          </p:nvSpPr>
          <p:spPr bwMode="auto">
            <a:xfrm>
              <a:off x="3476" y="938"/>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Line 16">
              <a:extLst>
                <a:ext uri="{FF2B5EF4-FFF2-40B4-BE49-F238E27FC236}">
                  <a16:creationId xmlns:a16="http://schemas.microsoft.com/office/drawing/2014/main" id="{9C431670-7CE5-44A0-A765-7B2488A9079D}"/>
                </a:ext>
              </a:extLst>
            </p:cNvPr>
            <p:cNvSpPr>
              <a:spLocks noChangeShapeType="1"/>
            </p:cNvSpPr>
            <p:nvPr/>
          </p:nvSpPr>
          <p:spPr bwMode="auto">
            <a:xfrm flipV="1">
              <a:off x="4941" y="94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Rectangle 17">
              <a:extLst>
                <a:ext uri="{FF2B5EF4-FFF2-40B4-BE49-F238E27FC236}">
                  <a16:creationId xmlns:a16="http://schemas.microsoft.com/office/drawing/2014/main" id="{977711BE-E14D-4D78-8FBF-4367FD7612FA}"/>
                </a:ext>
              </a:extLst>
            </p:cNvPr>
            <p:cNvSpPr>
              <a:spLocks noChangeArrowheads="1"/>
            </p:cNvSpPr>
            <p:nvPr/>
          </p:nvSpPr>
          <p:spPr bwMode="auto">
            <a:xfrm>
              <a:off x="4941" y="938"/>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18">
              <a:extLst>
                <a:ext uri="{FF2B5EF4-FFF2-40B4-BE49-F238E27FC236}">
                  <a16:creationId xmlns:a16="http://schemas.microsoft.com/office/drawing/2014/main" id="{3E151D2D-5DF4-4979-A57B-7672FA301347}"/>
                </a:ext>
              </a:extLst>
            </p:cNvPr>
            <p:cNvSpPr>
              <a:spLocks noChangeArrowheads="1"/>
            </p:cNvSpPr>
            <p:nvPr/>
          </p:nvSpPr>
          <p:spPr bwMode="auto">
            <a:xfrm>
              <a:off x="720" y="938"/>
              <a:ext cx="6081" cy="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Line 19">
              <a:extLst>
                <a:ext uri="{FF2B5EF4-FFF2-40B4-BE49-F238E27FC236}">
                  <a16:creationId xmlns:a16="http://schemas.microsoft.com/office/drawing/2014/main" id="{6DCF8FE0-2280-405D-B6FD-68E18A7C8780}"/>
                </a:ext>
              </a:extLst>
            </p:cNvPr>
            <p:cNvSpPr>
              <a:spLocks noChangeShapeType="1"/>
            </p:cNvSpPr>
            <p:nvPr/>
          </p:nvSpPr>
          <p:spPr bwMode="auto">
            <a:xfrm flipV="1">
              <a:off x="6796" y="94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Rectangle 20">
              <a:extLst>
                <a:ext uri="{FF2B5EF4-FFF2-40B4-BE49-F238E27FC236}">
                  <a16:creationId xmlns:a16="http://schemas.microsoft.com/office/drawing/2014/main" id="{3AE9A2C2-A731-4426-B827-E264E8354E85}"/>
                </a:ext>
              </a:extLst>
            </p:cNvPr>
            <p:cNvSpPr>
              <a:spLocks noChangeArrowheads="1"/>
            </p:cNvSpPr>
            <p:nvPr/>
          </p:nvSpPr>
          <p:spPr bwMode="auto">
            <a:xfrm>
              <a:off x="6796" y="938"/>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1">
              <a:extLst>
                <a:ext uri="{FF2B5EF4-FFF2-40B4-BE49-F238E27FC236}">
                  <a16:creationId xmlns:a16="http://schemas.microsoft.com/office/drawing/2014/main" id="{05A8AFD4-3EC8-4666-84B4-D2B3EF61C5A9}"/>
                </a:ext>
              </a:extLst>
            </p:cNvPr>
            <p:cNvSpPr>
              <a:spLocks noChangeArrowheads="1"/>
            </p:cNvSpPr>
            <p:nvPr/>
          </p:nvSpPr>
          <p:spPr bwMode="auto">
            <a:xfrm>
              <a:off x="715" y="948"/>
              <a:ext cx="10" cy="4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22">
              <a:extLst>
                <a:ext uri="{FF2B5EF4-FFF2-40B4-BE49-F238E27FC236}">
                  <a16:creationId xmlns:a16="http://schemas.microsoft.com/office/drawing/2014/main" id="{89ADBE2F-EC1B-45AC-B2D4-202607C91AFE}"/>
                </a:ext>
              </a:extLst>
            </p:cNvPr>
            <p:cNvSpPr>
              <a:spLocks noChangeArrowheads="1"/>
            </p:cNvSpPr>
            <p:nvPr/>
          </p:nvSpPr>
          <p:spPr bwMode="auto">
            <a:xfrm>
              <a:off x="2501" y="948"/>
              <a:ext cx="10" cy="4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3">
              <a:extLst>
                <a:ext uri="{FF2B5EF4-FFF2-40B4-BE49-F238E27FC236}">
                  <a16:creationId xmlns:a16="http://schemas.microsoft.com/office/drawing/2014/main" id="{F1E4ED3E-B4B4-4BAB-AD26-D7CC6FC79C33}"/>
                </a:ext>
              </a:extLst>
            </p:cNvPr>
            <p:cNvSpPr>
              <a:spLocks noChangeArrowheads="1"/>
            </p:cNvSpPr>
            <p:nvPr/>
          </p:nvSpPr>
          <p:spPr bwMode="auto">
            <a:xfrm>
              <a:off x="3471" y="948"/>
              <a:ext cx="10" cy="4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4">
              <a:extLst>
                <a:ext uri="{FF2B5EF4-FFF2-40B4-BE49-F238E27FC236}">
                  <a16:creationId xmlns:a16="http://schemas.microsoft.com/office/drawing/2014/main" id="{A9AE3522-A60C-43FC-B97A-CD9FE1FCC772}"/>
                </a:ext>
              </a:extLst>
            </p:cNvPr>
            <p:cNvSpPr>
              <a:spLocks noChangeArrowheads="1"/>
            </p:cNvSpPr>
            <p:nvPr/>
          </p:nvSpPr>
          <p:spPr bwMode="auto">
            <a:xfrm>
              <a:off x="4936" y="948"/>
              <a:ext cx="10" cy="4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25">
              <a:extLst>
                <a:ext uri="{FF2B5EF4-FFF2-40B4-BE49-F238E27FC236}">
                  <a16:creationId xmlns:a16="http://schemas.microsoft.com/office/drawing/2014/main" id="{9EAB06DA-A66B-4E8A-A32D-B23A7C8A3803}"/>
                </a:ext>
              </a:extLst>
            </p:cNvPr>
            <p:cNvSpPr>
              <a:spLocks noChangeArrowheads="1"/>
            </p:cNvSpPr>
            <p:nvPr/>
          </p:nvSpPr>
          <p:spPr bwMode="auto">
            <a:xfrm>
              <a:off x="725" y="1428"/>
              <a:ext cx="6076" cy="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6">
              <a:extLst>
                <a:ext uri="{FF2B5EF4-FFF2-40B4-BE49-F238E27FC236}">
                  <a16:creationId xmlns:a16="http://schemas.microsoft.com/office/drawing/2014/main" id="{EC138362-43CD-44C9-8EDC-54019E03F092}"/>
                </a:ext>
              </a:extLst>
            </p:cNvPr>
            <p:cNvSpPr>
              <a:spLocks noChangeArrowheads="1"/>
            </p:cNvSpPr>
            <p:nvPr/>
          </p:nvSpPr>
          <p:spPr bwMode="auto">
            <a:xfrm>
              <a:off x="6791" y="948"/>
              <a:ext cx="10" cy="4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Line 27">
              <a:extLst>
                <a:ext uri="{FF2B5EF4-FFF2-40B4-BE49-F238E27FC236}">
                  <a16:creationId xmlns:a16="http://schemas.microsoft.com/office/drawing/2014/main" id="{E1C3B54D-F3DA-423B-8857-5117465A3124}"/>
                </a:ext>
              </a:extLst>
            </p:cNvPr>
            <p:cNvSpPr>
              <a:spLocks noChangeShapeType="1"/>
            </p:cNvSpPr>
            <p:nvPr/>
          </p:nvSpPr>
          <p:spPr bwMode="auto">
            <a:xfrm>
              <a:off x="720" y="1438"/>
              <a:ext cx="1" cy="1"/>
            </a:xfrm>
            <a:prstGeom prst="line">
              <a:avLst/>
            </a:prstGeom>
            <a:noFill/>
            <a:ln w="0">
              <a:solidFill>
                <a:srgbClr val="00206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Rectangle 28">
              <a:extLst>
                <a:ext uri="{FF2B5EF4-FFF2-40B4-BE49-F238E27FC236}">
                  <a16:creationId xmlns:a16="http://schemas.microsoft.com/office/drawing/2014/main" id="{9296C965-6E43-45AD-8249-B5B3AFC5E56A}"/>
                </a:ext>
              </a:extLst>
            </p:cNvPr>
            <p:cNvSpPr>
              <a:spLocks noChangeArrowheads="1"/>
            </p:cNvSpPr>
            <p:nvPr/>
          </p:nvSpPr>
          <p:spPr bwMode="auto">
            <a:xfrm>
              <a:off x="720" y="1438"/>
              <a:ext cx="5" cy="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Line 29">
              <a:extLst>
                <a:ext uri="{FF2B5EF4-FFF2-40B4-BE49-F238E27FC236}">
                  <a16:creationId xmlns:a16="http://schemas.microsoft.com/office/drawing/2014/main" id="{1ED1C24C-57AD-426F-824B-F67A7546F0CD}"/>
                </a:ext>
              </a:extLst>
            </p:cNvPr>
            <p:cNvSpPr>
              <a:spLocks noChangeShapeType="1"/>
            </p:cNvSpPr>
            <p:nvPr/>
          </p:nvSpPr>
          <p:spPr bwMode="auto">
            <a:xfrm>
              <a:off x="2506" y="143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Rectangle 30">
              <a:extLst>
                <a:ext uri="{FF2B5EF4-FFF2-40B4-BE49-F238E27FC236}">
                  <a16:creationId xmlns:a16="http://schemas.microsoft.com/office/drawing/2014/main" id="{4E7C33EA-D7EE-4C4C-B98E-A8AA9DE570D2}"/>
                </a:ext>
              </a:extLst>
            </p:cNvPr>
            <p:cNvSpPr>
              <a:spLocks noChangeArrowheads="1"/>
            </p:cNvSpPr>
            <p:nvPr/>
          </p:nvSpPr>
          <p:spPr bwMode="auto">
            <a:xfrm>
              <a:off x="2506" y="1438"/>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Line 31">
              <a:extLst>
                <a:ext uri="{FF2B5EF4-FFF2-40B4-BE49-F238E27FC236}">
                  <a16:creationId xmlns:a16="http://schemas.microsoft.com/office/drawing/2014/main" id="{D0B068F4-FFCE-4282-8B5A-3BCC194B14FA}"/>
                </a:ext>
              </a:extLst>
            </p:cNvPr>
            <p:cNvSpPr>
              <a:spLocks noChangeShapeType="1"/>
            </p:cNvSpPr>
            <p:nvPr/>
          </p:nvSpPr>
          <p:spPr bwMode="auto">
            <a:xfrm>
              <a:off x="3476" y="143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Rectangle 32">
              <a:extLst>
                <a:ext uri="{FF2B5EF4-FFF2-40B4-BE49-F238E27FC236}">
                  <a16:creationId xmlns:a16="http://schemas.microsoft.com/office/drawing/2014/main" id="{7FCE4056-8EDD-4CA5-9BBA-8CA33ADEF769}"/>
                </a:ext>
              </a:extLst>
            </p:cNvPr>
            <p:cNvSpPr>
              <a:spLocks noChangeArrowheads="1"/>
            </p:cNvSpPr>
            <p:nvPr/>
          </p:nvSpPr>
          <p:spPr bwMode="auto">
            <a:xfrm>
              <a:off x="3476" y="1438"/>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Line 33">
              <a:extLst>
                <a:ext uri="{FF2B5EF4-FFF2-40B4-BE49-F238E27FC236}">
                  <a16:creationId xmlns:a16="http://schemas.microsoft.com/office/drawing/2014/main" id="{7A82FC48-6BFD-449B-93E0-69E76B5EED11}"/>
                </a:ext>
              </a:extLst>
            </p:cNvPr>
            <p:cNvSpPr>
              <a:spLocks noChangeShapeType="1"/>
            </p:cNvSpPr>
            <p:nvPr/>
          </p:nvSpPr>
          <p:spPr bwMode="auto">
            <a:xfrm>
              <a:off x="4941" y="143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Rectangle 34">
              <a:extLst>
                <a:ext uri="{FF2B5EF4-FFF2-40B4-BE49-F238E27FC236}">
                  <a16:creationId xmlns:a16="http://schemas.microsoft.com/office/drawing/2014/main" id="{BCE103AF-3BD3-4F7F-BF76-74FB15C4103F}"/>
                </a:ext>
              </a:extLst>
            </p:cNvPr>
            <p:cNvSpPr>
              <a:spLocks noChangeArrowheads="1"/>
            </p:cNvSpPr>
            <p:nvPr/>
          </p:nvSpPr>
          <p:spPr bwMode="auto">
            <a:xfrm>
              <a:off x="4941" y="1438"/>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Line 35">
              <a:extLst>
                <a:ext uri="{FF2B5EF4-FFF2-40B4-BE49-F238E27FC236}">
                  <a16:creationId xmlns:a16="http://schemas.microsoft.com/office/drawing/2014/main" id="{1E1721A7-1325-4FD2-852B-058C7A775160}"/>
                </a:ext>
              </a:extLst>
            </p:cNvPr>
            <p:cNvSpPr>
              <a:spLocks noChangeShapeType="1"/>
            </p:cNvSpPr>
            <p:nvPr/>
          </p:nvSpPr>
          <p:spPr bwMode="auto">
            <a:xfrm>
              <a:off x="6796" y="143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Rectangle 36">
              <a:extLst>
                <a:ext uri="{FF2B5EF4-FFF2-40B4-BE49-F238E27FC236}">
                  <a16:creationId xmlns:a16="http://schemas.microsoft.com/office/drawing/2014/main" id="{855D8D54-7939-4181-AAF3-C1641D770E35}"/>
                </a:ext>
              </a:extLst>
            </p:cNvPr>
            <p:cNvSpPr>
              <a:spLocks noChangeArrowheads="1"/>
            </p:cNvSpPr>
            <p:nvPr/>
          </p:nvSpPr>
          <p:spPr bwMode="auto">
            <a:xfrm>
              <a:off x="6796" y="1438"/>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Line 37">
              <a:extLst>
                <a:ext uri="{FF2B5EF4-FFF2-40B4-BE49-F238E27FC236}">
                  <a16:creationId xmlns:a16="http://schemas.microsoft.com/office/drawing/2014/main" id="{E69C5BC1-2D8A-42B7-BEE7-8A726163C048}"/>
                </a:ext>
              </a:extLst>
            </p:cNvPr>
            <p:cNvSpPr>
              <a:spLocks noChangeShapeType="1"/>
            </p:cNvSpPr>
            <p:nvPr/>
          </p:nvSpPr>
          <p:spPr bwMode="auto">
            <a:xfrm>
              <a:off x="6801" y="94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Rectangle 38">
              <a:extLst>
                <a:ext uri="{FF2B5EF4-FFF2-40B4-BE49-F238E27FC236}">
                  <a16:creationId xmlns:a16="http://schemas.microsoft.com/office/drawing/2014/main" id="{20AFB494-C04C-47A8-89AB-0D43A79DCB89}"/>
                </a:ext>
              </a:extLst>
            </p:cNvPr>
            <p:cNvSpPr>
              <a:spLocks noChangeArrowheads="1"/>
            </p:cNvSpPr>
            <p:nvPr/>
          </p:nvSpPr>
          <p:spPr bwMode="auto">
            <a:xfrm>
              <a:off x="6801" y="943"/>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Line 39">
              <a:extLst>
                <a:ext uri="{FF2B5EF4-FFF2-40B4-BE49-F238E27FC236}">
                  <a16:creationId xmlns:a16="http://schemas.microsoft.com/office/drawing/2014/main" id="{152767D4-5DEE-4844-8D15-A27A705CBA7D}"/>
                </a:ext>
              </a:extLst>
            </p:cNvPr>
            <p:cNvSpPr>
              <a:spLocks noChangeShapeType="1"/>
            </p:cNvSpPr>
            <p:nvPr/>
          </p:nvSpPr>
          <p:spPr bwMode="auto">
            <a:xfrm>
              <a:off x="6801" y="143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Rectangle 40">
              <a:extLst>
                <a:ext uri="{FF2B5EF4-FFF2-40B4-BE49-F238E27FC236}">
                  <a16:creationId xmlns:a16="http://schemas.microsoft.com/office/drawing/2014/main" id="{BA0EB635-C404-4C1B-BB44-5093AF6A60F5}"/>
                </a:ext>
              </a:extLst>
            </p:cNvPr>
            <p:cNvSpPr>
              <a:spLocks noChangeArrowheads="1"/>
            </p:cNvSpPr>
            <p:nvPr/>
          </p:nvSpPr>
          <p:spPr bwMode="auto">
            <a:xfrm>
              <a:off x="6801" y="1433"/>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5" name="Group 43">
            <a:extLst>
              <a:ext uri="{FF2B5EF4-FFF2-40B4-BE49-F238E27FC236}">
                <a16:creationId xmlns:a16="http://schemas.microsoft.com/office/drawing/2014/main" id="{FA21992C-FA95-4A2F-81FE-AEE857FA23E7}"/>
              </a:ext>
            </a:extLst>
          </p:cNvPr>
          <p:cNvGrpSpPr>
            <a:grpSpLocks noChangeAspect="1"/>
          </p:cNvGrpSpPr>
          <p:nvPr/>
        </p:nvGrpSpPr>
        <p:grpSpPr bwMode="auto">
          <a:xfrm>
            <a:off x="1220788" y="2376488"/>
            <a:ext cx="9670214" cy="4248151"/>
            <a:chOff x="769" y="1497"/>
            <a:chExt cx="6047" cy="2676"/>
          </a:xfrm>
        </p:grpSpPr>
        <p:sp>
          <p:nvSpPr>
            <p:cNvPr id="46" name="AutoShape 42">
              <a:extLst>
                <a:ext uri="{FF2B5EF4-FFF2-40B4-BE49-F238E27FC236}">
                  <a16:creationId xmlns:a16="http://schemas.microsoft.com/office/drawing/2014/main" id="{AC7A6393-969C-4D69-A292-27618861888B}"/>
                </a:ext>
              </a:extLst>
            </p:cNvPr>
            <p:cNvSpPr>
              <a:spLocks noChangeAspect="1" noChangeArrowheads="1" noTextEdit="1"/>
            </p:cNvSpPr>
            <p:nvPr/>
          </p:nvSpPr>
          <p:spPr bwMode="auto">
            <a:xfrm>
              <a:off x="774" y="1502"/>
              <a:ext cx="5946" cy="2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44">
              <a:extLst>
                <a:ext uri="{FF2B5EF4-FFF2-40B4-BE49-F238E27FC236}">
                  <a16:creationId xmlns:a16="http://schemas.microsoft.com/office/drawing/2014/main" id="{27139445-D2E1-4EE2-9A18-A4801C1942B3}"/>
                </a:ext>
              </a:extLst>
            </p:cNvPr>
            <p:cNvSpPr>
              <a:spLocks noChangeArrowheads="1"/>
            </p:cNvSpPr>
            <p:nvPr/>
          </p:nvSpPr>
          <p:spPr bwMode="auto">
            <a:xfrm>
              <a:off x="774" y="1502"/>
              <a:ext cx="5958" cy="477"/>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45">
              <a:extLst>
                <a:ext uri="{FF2B5EF4-FFF2-40B4-BE49-F238E27FC236}">
                  <a16:creationId xmlns:a16="http://schemas.microsoft.com/office/drawing/2014/main" id="{56E4952D-C052-462C-8D62-E6C8FDA76A62}"/>
                </a:ext>
              </a:extLst>
            </p:cNvPr>
            <p:cNvSpPr>
              <a:spLocks noChangeArrowheads="1"/>
            </p:cNvSpPr>
            <p:nvPr/>
          </p:nvSpPr>
          <p:spPr bwMode="auto">
            <a:xfrm>
              <a:off x="774" y="1975"/>
              <a:ext cx="5946" cy="1803"/>
            </a:xfrm>
            <a:prstGeom prst="rect">
              <a:avLst/>
            </a:prstGeom>
            <a:solidFill>
              <a:srgbClr val="EFEF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46">
              <a:extLst>
                <a:ext uri="{FF2B5EF4-FFF2-40B4-BE49-F238E27FC236}">
                  <a16:creationId xmlns:a16="http://schemas.microsoft.com/office/drawing/2014/main" id="{6ACDB1C3-FC1D-455D-AA15-8DA676682A38}"/>
                </a:ext>
              </a:extLst>
            </p:cNvPr>
            <p:cNvSpPr>
              <a:spLocks noChangeArrowheads="1"/>
            </p:cNvSpPr>
            <p:nvPr/>
          </p:nvSpPr>
          <p:spPr bwMode="auto">
            <a:xfrm>
              <a:off x="774" y="3773"/>
              <a:ext cx="5946" cy="352"/>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47">
              <a:extLst>
                <a:ext uri="{FF2B5EF4-FFF2-40B4-BE49-F238E27FC236}">
                  <a16:creationId xmlns:a16="http://schemas.microsoft.com/office/drawing/2014/main" id="{E31AF8DB-5DAF-40AA-AB4A-DF4AAE4B292E}"/>
                </a:ext>
              </a:extLst>
            </p:cNvPr>
            <p:cNvSpPr>
              <a:spLocks noChangeArrowheads="1"/>
            </p:cNvSpPr>
            <p:nvPr/>
          </p:nvSpPr>
          <p:spPr bwMode="auto">
            <a:xfrm>
              <a:off x="1492" y="1676"/>
              <a:ext cx="67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900" b="1" i="0" u="none" strike="noStrike" cap="none" normalizeH="0" baseline="0">
                  <a:ln>
                    <a:noFill/>
                  </a:ln>
                  <a:solidFill>
                    <a:srgbClr val="FFFFFF"/>
                  </a:solidFill>
                  <a:effectLst/>
                  <a:latin typeface="Source Sans Pro" panose="020B0503030403020204" pitchFamily="34" charset="0"/>
                </a:rPr>
                <a:t>State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Rectangle 48">
              <a:extLst>
                <a:ext uri="{FF2B5EF4-FFF2-40B4-BE49-F238E27FC236}">
                  <a16:creationId xmlns:a16="http://schemas.microsoft.com/office/drawing/2014/main" id="{E4C7AFCF-DDDE-4AE5-9293-DB8C95548BA9}"/>
                </a:ext>
              </a:extLst>
            </p:cNvPr>
            <p:cNvSpPr>
              <a:spLocks noChangeArrowheads="1"/>
            </p:cNvSpPr>
            <p:nvPr/>
          </p:nvSpPr>
          <p:spPr bwMode="auto">
            <a:xfrm>
              <a:off x="3998" y="1676"/>
              <a:ext cx="838"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900" b="1" i="0" u="none" strike="noStrike" cap="none" normalizeH="0" baseline="0">
                  <a:ln>
                    <a:noFill/>
                  </a:ln>
                  <a:solidFill>
                    <a:srgbClr val="FFFFFF"/>
                  </a:solidFill>
                  <a:effectLst/>
                  <a:latin typeface="Source Sans Pro" panose="020B0503030403020204" pitchFamily="34" charset="0"/>
                </a:rPr>
                <a:t># Units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Rectangle 49">
              <a:extLst>
                <a:ext uri="{FF2B5EF4-FFF2-40B4-BE49-F238E27FC236}">
                  <a16:creationId xmlns:a16="http://schemas.microsoft.com/office/drawing/2014/main" id="{771507CB-E5AB-487C-B544-5206280BD496}"/>
                </a:ext>
              </a:extLst>
            </p:cNvPr>
            <p:cNvSpPr>
              <a:spLocks noChangeArrowheads="1"/>
            </p:cNvSpPr>
            <p:nvPr/>
          </p:nvSpPr>
          <p:spPr bwMode="auto">
            <a:xfrm>
              <a:off x="5631" y="1676"/>
              <a:ext cx="1185"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900" b="1" i="0" u="none" strike="noStrike" cap="none" normalizeH="0" baseline="0" dirty="0">
                  <a:ln>
                    <a:noFill/>
                  </a:ln>
                  <a:solidFill>
                    <a:srgbClr val="FFFFFF"/>
                  </a:solidFill>
                  <a:effectLst/>
                  <a:latin typeface="Source Sans Pro" panose="020B0503030403020204" pitchFamily="34" charset="0"/>
                </a:rPr>
                <a:t>$$Amount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3" name="Rectangle 50">
              <a:extLst>
                <a:ext uri="{FF2B5EF4-FFF2-40B4-BE49-F238E27FC236}">
                  <a16:creationId xmlns:a16="http://schemas.microsoft.com/office/drawing/2014/main" id="{42E57182-6730-49A6-AA92-7F2A759BEFC5}"/>
                </a:ext>
              </a:extLst>
            </p:cNvPr>
            <p:cNvSpPr>
              <a:spLocks noChangeArrowheads="1"/>
            </p:cNvSpPr>
            <p:nvPr/>
          </p:nvSpPr>
          <p:spPr bwMode="auto">
            <a:xfrm>
              <a:off x="1617" y="1984"/>
              <a:ext cx="414"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900" b="0" i="0" u="none" strike="noStrike" cap="none" normalizeH="0" baseline="0">
                  <a:ln>
                    <a:noFill/>
                  </a:ln>
                  <a:solidFill>
                    <a:srgbClr val="002060"/>
                  </a:solidFill>
                  <a:effectLst/>
                  <a:latin typeface="Source Sans Pro" panose="020B0503030403020204" pitchFamily="34" charset="0"/>
                </a:rPr>
                <a:t>MA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Rectangle 51">
              <a:extLst>
                <a:ext uri="{FF2B5EF4-FFF2-40B4-BE49-F238E27FC236}">
                  <a16:creationId xmlns:a16="http://schemas.microsoft.com/office/drawing/2014/main" id="{7A2262AF-2A17-4F13-8A65-944BF59E57A5}"/>
                </a:ext>
              </a:extLst>
            </p:cNvPr>
            <p:cNvSpPr>
              <a:spLocks noChangeArrowheads="1"/>
            </p:cNvSpPr>
            <p:nvPr/>
          </p:nvSpPr>
          <p:spPr bwMode="auto">
            <a:xfrm>
              <a:off x="4186" y="1984"/>
              <a:ext cx="523"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900" b="0" i="0" u="none" strike="noStrike" cap="none" normalizeH="0" baseline="0" dirty="0">
                  <a:ln>
                    <a:noFill/>
                  </a:ln>
                  <a:solidFill>
                    <a:srgbClr val="002060"/>
                  </a:solidFill>
                  <a:effectLst/>
                  <a:latin typeface="Source Sans Pro" panose="020B0503030403020204" pitchFamily="34" charset="0"/>
                </a:rPr>
                <a:t>8,566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5" name="Rectangle 52">
              <a:extLst>
                <a:ext uri="{FF2B5EF4-FFF2-40B4-BE49-F238E27FC236}">
                  <a16:creationId xmlns:a16="http://schemas.microsoft.com/office/drawing/2014/main" id="{356234BB-EA8D-46C6-B932-1E09290A9DED}"/>
                </a:ext>
              </a:extLst>
            </p:cNvPr>
            <p:cNvSpPr>
              <a:spLocks noChangeArrowheads="1"/>
            </p:cNvSpPr>
            <p:nvPr/>
          </p:nvSpPr>
          <p:spPr bwMode="auto">
            <a:xfrm>
              <a:off x="5414" y="1984"/>
              <a:ext cx="1325"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900" b="0" i="0" u="none" strike="noStrike" cap="none" normalizeH="0" baseline="0" dirty="0">
                  <a:ln>
                    <a:noFill/>
                  </a:ln>
                  <a:solidFill>
                    <a:srgbClr val="002060"/>
                  </a:solidFill>
                  <a:effectLst/>
                  <a:latin typeface="Source Sans Pro" panose="020B0503030403020204" pitchFamily="34" charset="0"/>
                </a:rPr>
                <a:t>$</a:t>
              </a:r>
              <a:r>
                <a:rPr lang="en-US" altLang="en-US" sz="2900" dirty="0">
                  <a:solidFill>
                    <a:srgbClr val="002060"/>
                  </a:solidFill>
                  <a:latin typeface="Source Sans Pro" panose="020B0503030403020204" pitchFamily="34" charset="0"/>
                </a:rPr>
                <a:t>77</a:t>
              </a:r>
              <a:r>
                <a:rPr kumimoji="0" lang="en-US" altLang="en-US" sz="2900" b="0" i="0" u="none" strike="noStrike" cap="none" normalizeH="0" baseline="0" dirty="0">
                  <a:ln>
                    <a:noFill/>
                  </a:ln>
                  <a:solidFill>
                    <a:srgbClr val="002060"/>
                  </a:solidFill>
                  <a:effectLst/>
                  <a:latin typeface="Source Sans Pro" panose="020B0503030403020204" pitchFamily="34" charset="0"/>
                </a:rPr>
                <a:t>7,653,700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6" name="Rectangle 53">
              <a:extLst>
                <a:ext uri="{FF2B5EF4-FFF2-40B4-BE49-F238E27FC236}">
                  <a16:creationId xmlns:a16="http://schemas.microsoft.com/office/drawing/2014/main" id="{87DFDC07-4B96-4C53-A3EE-FB4381677DF8}"/>
                </a:ext>
              </a:extLst>
            </p:cNvPr>
            <p:cNvSpPr>
              <a:spLocks noChangeArrowheads="1"/>
            </p:cNvSpPr>
            <p:nvPr/>
          </p:nvSpPr>
          <p:spPr bwMode="auto">
            <a:xfrm>
              <a:off x="1637" y="2283"/>
              <a:ext cx="37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900" b="0" i="0" u="none" strike="noStrike" cap="none" normalizeH="0" baseline="0">
                  <a:ln>
                    <a:noFill/>
                  </a:ln>
                  <a:solidFill>
                    <a:srgbClr val="002060"/>
                  </a:solidFill>
                  <a:effectLst/>
                  <a:latin typeface="Source Sans Pro" panose="020B0503030403020204" pitchFamily="34" charset="0"/>
                </a:rPr>
                <a:t>CT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Rectangle 54">
              <a:extLst>
                <a:ext uri="{FF2B5EF4-FFF2-40B4-BE49-F238E27FC236}">
                  <a16:creationId xmlns:a16="http://schemas.microsoft.com/office/drawing/2014/main" id="{1854ED3F-79B9-40D7-9F50-08D42C08657B}"/>
                </a:ext>
              </a:extLst>
            </p:cNvPr>
            <p:cNvSpPr>
              <a:spLocks noChangeArrowheads="1"/>
            </p:cNvSpPr>
            <p:nvPr/>
          </p:nvSpPr>
          <p:spPr bwMode="auto">
            <a:xfrm>
              <a:off x="4186" y="2283"/>
              <a:ext cx="523"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900" dirty="0">
                  <a:solidFill>
                    <a:srgbClr val="002060"/>
                  </a:solidFill>
                  <a:latin typeface="Source Sans Pro" panose="020B0503030403020204" pitchFamily="34" charset="0"/>
                </a:rPr>
                <a:t>5</a:t>
              </a:r>
              <a:r>
                <a:rPr kumimoji="0" lang="en-US" altLang="en-US" sz="2900" b="0" i="0" u="none" strike="noStrike" cap="none" normalizeH="0" baseline="0" dirty="0">
                  <a:ln>
                    <a:noFill/>
                  </a:ln>
                  <a:solidFill>
                    <a:srgbClr val="002060"/>
                  </a:solidFill>
                  <a:effectLst/>
                  <a:latin typeface="Source Sans Pro" panose="020B0503030403020204" pitchFamily="34" charset="0"/>
                </a:rPr>
                <a:t>,605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8" name="Rectangle 55">
              <a:extLst>
                <a:ext uri="{FF2B5EF4-FFF2-40B4-BE49-F238E27FC236}">
                  <a16:creationId xmlns:a16="http://schemas.microsoft.com/office/drawing/2014/main" id="{93126FDF-E27B-4F64-85A1-05E87A95A591}"/>
                </a:ext>
              </a:extLst>
            </p:cNvPr>
            <p:cNvSpPr>
              <a:spLocks noChangeArrowheads="1"/>
            </p:cNvSpPr>
            <p:nvPr/>
          </p:nvSpPr>
          <p:spPr bwMode="auto">
            <a:xfrm>
              <a:off x="5414" y="2283"/>
              <a:ext cx="1325"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900" b="0" i="0" u="none" strike="noStrike" cap="none" normalizeH="0" baseline="0" dirty="0">
                  <a:ln>
                    <a:noFill/>
                  </a:ln>
                  <a:solidFill>
                    <a:srgbClr val="002060"/>
                  </a:solidFill>
                  <a:effectLst/>
                  <a:latin typeface="Source Sans Pro" panose="020B0503030403020204" pitchFamily="34" charset="0"/>
                </a:rPr>
                <a:t>$</a:t>
              </a:r>
              <a:r>
                <a:rPr lang="en-US" altLang="en-US" sz="2900" dirty="0">
                  <a:solidFill>
                    <a:srgbClr val="002060"/>
                  </a:solidFill>
                  <a:latin typeface="Source Sans Pro" panose="020B0503030403020204" pitchFamily="34" charset="0"/>
                </a:rPr>
                <a:t>55</a:t>
              </a:r>
              <a:r>
                <a:rPr kumimoji="0" lang="en-US" altLang="en-US" sz="2900" b="0" i="0" u="none" strike="noStrike" cap="none" normalizeH="0" baseline="0" dirty="0">
                  <a:ln>
                    <a:noFill/>
                  </a:ln>
                  <a:solidFill>
                    <a:srgbClr val="002060"/>
                  </a:solidFill>
                  <a:effectLst/>
                  <a:latin typeface="Source Sans Pro" panose="020B0503030403020204" pitchFamily="34" charset="0"/>
                </a:rPr>
                <a:t>0,101,500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9" name="Rectangle 56">
              <a:extLst>
                <a:ext uri="{FF2B5EF4-FFF2-40B4-BE49-F238E27FC236}">
                  <a16:creationId xmlns:a16="http://schemas.microsoft.com/office/drawing/2014/main" id="{2A8D04F8-2FB6-4DFB-9A45-CA6C53F6480D}"/>
                </a:ext>
              </a:extLst>
            </p:cNvPr>
            <p:cNvSpPr>
              <a:spLocks noChangeArrowheads="1"/>
            </p:cNvSpPr>
            <p:nvPr/>
          </p:nvSpPr>
          <p:spPr bwMode="auto">
            <a:xfrm>
              <a:off x="1617" y="2582"/>
              <a:ext cx="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900" b="0" i="0" u="none" strike="noStrike" cap="none" normalizeH="0" baseline="0">
                  <a:ln>
                    <a:noFill/>
                  </a:ln>
                  <a:solidFill>
                    <a:srgbClr val="002060"/>
                  </a:solidFill>
                  <a:effectLst/>
                  <a:latin typeface="Source Sans Pro" panose="020B0503030403020204" pitchFamily="34" charset="0"/>
                </a:rPr>
                <a:t>NH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Rectangle 57">
              <a:extLst>
                <a:ext uri="{FF2B5EF4-FFF2-40B4-BE49-F238E27FC236}">
                  <a16:creationId xmlns:a16="http://schemas.microsoft.com/office/drawing/2014/main" id="{F1CA6CFA-049A-4BA5-A686-6F360FABB2E0}"/>
                </a:ext>
              </a:extLst>
            </p:cNvPr>
            <p:cNvSpPr>
              <a:spLocks noChangeArrowheads="1"/>
            </p:cNvSpPr>
            <p:nvPr/>
          </p:nvSpPr>
          <p:spPr bwMode="auto">
            <a:xfrm>
              <a:off x="4186" y="2582"/>
              <a:ext cx="523"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900" dirty="0">
                  <a:solidFill>
                    <a:srgbClr val="002060"/>
                  </a:solidFill>
                  <a:latin typeface="Source Sans Pro" panose="020B0503030403020204" pitchFamily="34" charset="0"/>
                </a:rPr>
                <a:t>2</a:t>
              </a:r>
              <a:r>
                <a:rPr kumimoji="0" lang="en-US" altLang="en-US" sz="2900" b="0" i="0" u="none" strike="noStrike" cap="none" normalizeH="0" baseline="0" dirty="0">
                  <a:ln>
                    <a:noFill/>
                  </a:ln>
                  <a:solidFill>
                    <a:srgbClr val="002060"/>
                  </a:solidFill>
                  <a:effectLst/>
                  <a:latin typeface="Source Sans Pro" panose="020B0503030403020204" pitchFamily="34" charset="0"/>
                </a:rPr>
                <a:t>,049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1" name="Rectangle 58">
              <a:extLst>
                <a:ext uri="{FF2B5EF4-FFF2-40B4-BE49-F238E27FC236}">
                  <a16:creationId xmlns:a16="http://schemas.microsoft.com/office/drawing/2014/main" id="{715FD5CB-B84C-417F-A418-B40B919007BC}"/>
                </a:ext>
              </a:extLst>
            </p:cNvPr>
            <p:cNvSpPr>
              <a:spLocks noChangeArrowheads="1"/>
            </p:cNvSpPr>
            <p:nvPr/>
          </p:nvSpPr>
          <p:spPr bwMode="auto">
            <a:xfrm>
              <a:off x="5414" y="2582"/>
              <a:ext cx="1325"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900" b="0" i="0" u="none" strike="noStrike" cap="none" normalizeH="0" baseline="0" dirty="0">
                  <a:ln>
                    <a:noFill/>
                  </a:ln>
                  <a:solidFill>
                    <a:srgbClr val="002060"/>
                  </a:solidFill>
                  <a:effectLst/>
                  <a:latin typeface="Source Sans Pro" panose="020B0503030403020204" pitchFamily="34" charset="0"/>
                </a:rPr>
                <a:t>$186,813,600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2" name="Rectangle 59">
              <a:extLst>
                <a:ext uri="{FF2B5EF4-FFF2-40B4-BE49-F238E27FC236}">
                  <a16:creationId xmlns:a16="http://schemas.microsoft.com/office/drawing/2014/main" id="{E1E5FE15-4CEF-4088-B018-111BAA526A39}"/>
                </a:ext>
              </a:extLst>
            </p:cNvPr>
            <p:cNvSpPr>
              <a:spLocks noChangeArrowheads="1"/>
            </p:cNvSpPr>
            <p:nvPr/>
          </p:nvSpPr>
          <p:spPr bwMode="auto">
            <a:xfrm>
              <a:off x="1622" y="2881"/>
              <a:ext cx="410"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900" b="0" i="0" u="none" strike="noStrike" cap="none" normalizeH="0" baseline="0">
                  <a:ln>
                    <a:noFill/>
                  </a:ln>
                  <a:solidFill>
                    <a:srgbClr val="002060"/>
                  </a:solidFill>
                  <a:effectLst/>
                  <a:latin typeface="Source Sans Pro" panose="020B0503030403020204" pitchFamily="34" charset="0"/>
                </a:rPr>
                <a:t>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Rectangle 60">
              <a:extLst>
                <a:ext uri="{FF2B5EF4-FFF2-40B4-BE49-F238E27FC236}">
                  <a16:creationId xmlns:a16="http://schemas.microsoft.com/office/drawing/2014/main" id="{30EBF63D-29DA-4944-BBCD-4080A0B1B8C1}"/>
                </a:ext>
              </a:extLst>
            </p:cNvPr>
            <p:cNvSpPr>
              <a:spLocks noChangeArrowheads="1"/>
            </p:cNvSpPr>
            <p:nvPr/>
          </p:nvSpPr>
          <p:spPr bwMode="auto">
            <a:xfrm>
              <a:off x="4186" y="2881"/>
              <a:ext cx="523"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900" b="0" i="0" u="none" strike="noStrike" cap="none" normalizeH="0" baseline="0" dirty="0">
                  <a:ln>
                    <a:noFill/>
                  </a:ln>
                  <a:solidFill>
                    <a:srgbClr val="002060"/>
                  </a:solidFill>
                  <a:effectLst/>
                  <a:latin typeface="Source Sans Pro" panose="020B0503030403020204" pitchFamily="34" charset="0"/>
                </a:rPr>
                <a:t>1,864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4" name="Rectangle 61">
              <a:extLst>
                <a:ext uri="{FF2B5EF4-FFF2-40B4-BE49-F238E27FC236}">
                  <a16:creationId xmlns:a16="http://schemas.microsoft.com/office/drawing/2014/main" id="{AFA4EFE3-5533-4788-A453-6632E1B0EBF4}"/>
                </a:ext>
              </a:extLst>
            </p:cNvPr>
            <p:cNvSpPr>
              <a:spLocks noChangeArrowheads="1"/>
            </p:cNvSpPr>
            <p:nvPr/>
          </p:nvSpPr>
          <p:spPr bwMode="auto">
            <a:xfrm>
              <a:off x="5414" y="2881"/>
              <a:ext cx="1325"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900" b="0" i="0" u="none" strike="noStrike" cap="none" normalizeH="0" baseline="0" dirty="0">
                  <a:ln>
                    <a:noFill/>
                  </a:ln>
                  <a:solidFill>
                    <a:srgbClr val="002060"/>
                  </a:solidFill>
                  <a:effectLst/>
                  <a:latin typeface="Source Sans Pro" panose="020B0503030403020204" pitchFamily="34" charset="0"/>
                </a:rPr>
                <a:t>$162,797,300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5" name="Rectangle 62">
              <a:extLst>
                <a:ext uri="{FF2B5EF4-FFF2-40B4-BE49-F238E27FC236}">
                  <a16:creationId xmlns:a16="http://schemas.microsoft.com/office/drawing/2014/main" id="{402F6190-3324-4849-8497-74C17C93A01D}"/>
                </a:ext>
              </a:extLst>
            </p:cNvPr>
            <p:cNvSpPr>
              <a:spLocks noChangeArrowheads="1"/>
            </p:cNvSpPr>
            <p:nvPr/>
          </p:nvSpPr>
          <p:spPr bwMode="auto">
            <a:xfrm>
              <a:off x="1670" y="3180"/>
              <a:ext cx="313"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900" b="0" i="0" u="none" strike="noStrike" cap="none" normalizeH="0" baseline="0">
                  <a:ln>
                    <a:noFill/>
                  </a:ln>
                  <a:solidFill>
                    <a:srgbClr val="002060"/>
                  </a:solidFill>
                  <a:effectLst/>
                  <a:latin typeface="Source Sans Pro" panose="020B0503030403020204" pitchFamily="34" charset="0"/>
                </a:rPr>
                <a:t>RI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Rectangle 63">
              <a:extLst>
                <a:ext uri="{FF2B5EF4-FFF2-40B4-BE49-F238E27FC236}">
                  <a16:creationId xmlns:a16="http://schemas.microsoft.com/office/drawing/2014/main" id="{D5D466D6-5F2D-40A8-8199-79604360C1CA}"/>
                </a:ext>
              </a:extLst>
            </p:cNvPr>
            <p:cNvSpPr>
              <a:spLocks noChangeArrowheads="1"/>
            </p:cNvSpPr>
            <p:nvPr/>
          </p:nvSpPr>
          <p:spPr bwMode="auto">
            <a:xfrm>
              <a:off x="4205" y="3180"/>
              <a:ext cx="523"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900" dirty="0">
                  <a:solidFill>
                    <a:srgbClr val="002060"/>
                  </a:solidFill>
                  <a:latin typeface="Source Sans Pro" panose="020B0503030403020204" pitchFamily="34" charset="0"/>
                </a:rPr>
                <a:t>1,510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7" name="Rectangle 64">
              <a:extLst>
                <a:ext uri="{FF2B5EF4-FFF2-40B4-BE49-F238E27FC236}">
                  <a16:creationId xmlns:a16="http://schemas.microsoft.com/office/drawing/2014/main" id="{BEC3F996-15E1-4694-ACCF-582090CA9BD8}"/>
                </a:ext>
              </a:extLst>
            </p:cNvPr>
            <p:cNvSpPr>
              <a:spLocks noChangeArrowheads="1"/>
            </p:cNvSpPr>
            <p:nvPr/>
          </p:nvSpPr>
          <p:spPr bwMode="auto">
            <a:xfrm>
              <a:off x="5422" y="3180"/>
              <a:ext cx="1325"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900" b="0" i="0" u="none" strike="noStrike" cap="none" normalizeH="0" baseline="0" dirty="0">
                  <a:ln>
                    <a:noFill/>
                  </a:ln>
                  <a:solidFill>
                    <a:srgbClr val="002060"/>
                  </a:solidFill>
                  <a:effectLst/>
                  <a:latin typeface="Source Sans Pro" panose="020B0503030403020204" pitchFamily="34" charset="0"/>
                </a:rPr>
                <a:t>$127,977,600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8" name="Rectangle 65">
              <a:extLst>
                <a:ext uri="{FF2B5EF4-FFF2-40B4-BE49-F238E27FC236}">
                  <a16:creationId xmlns:a16="http://schemas.microsoft.com/office/drawing/2014/main" id="{0705B840-EC8F-490B-9BAA-D32F5848BDD9}"/>
                </a:ext>
              </a:extLst>
            </p:cNvPr>
            <p:cNvSpPr>
              <a:spLocks noChangeArrowheads="1"/>
            </p:cNvSpPr>
            <p:nvPr/>
          </p:nvSpPr>
          <p:spPr bwMode="auto">
            <a:xfrm>
              <a:off x="1641" y="3474"/>
              <a:ext cx="361"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900" b="0" i="0" u="none" strike="noStrike" cap="none" normalizeH="0" baseline="0">
                  <a:ln>
                    <a:noFill/>
                  </a:ln>
                  <a:solidFill>
                    <a:srgbClr val="002060"/>
                  </a:solidFill>
                  <a:effectLst/>
                  <a:latin typeface="Source Sans Pro" panose="020B0503030403020204" pitchFamily="34" charset="0"/>
                </a:rPr>
                <a:t>VT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Rectangle 66">
              <a:extLst>
                <a:ext uri="{FF2B5EF4-FFF2-40B4-BE49-F238E27FC236}">
                  <a16:creationId xmlns:a16="http://schemas.microsoft.com/office/drawing/2014/main" id="{8A9A551B-D2C5-4512-9DEB-273C5B424EC8}"/>
                </a:ext>
              </a:extLst>
            </p:cNvPr>
            <p:cNvSpPr>
              <a:spLocks noChangeArrowheads="1"/>
            </p:cNvSpPr>
            <p:nvPr/>
          </p:nvSpPr>
          <p:spPr bwMode="auto">
            <a:xfrm>
              <a:off x="4221" y="3474"/>
              <a:ext cx="523"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900" dirty="0">
                  <a:solidFill>
                    <a:srgbClr val="002060"/>
                  </a:solidFill>
                  <a:latin typeface="Source Sans Pro" panose="020B0503030403020204" pitchFamily="34" charset="0"/>
                </a:rPr>
                <a:t>1,000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0" name="Rectangle 67">
              <a:extLst>
                <a:ext uri="{FF2B5EF4-FFF2-40B4-BE49-F238E27FC236}">
                  <a16:creationId xmlns:a16="http://schemas.microsoft.com/office/drawing/2014/main" id="{5DA27843-B685-4750-8BD0-E422940FAA6D}"/>
                </a:ext>
              </a:extLst>
            </p:cNvPr>
            <p:cNvSpPr>
              <a:spLocks noChangeArrowheads="1"/>
            </p:cNvSpPr>
            <p:nvPr/>
          </p:nvSpPr>
          <p:spPr bwMode="auto">
            <a:xfrm>
              <a:off x="5536" y="3474"/>
              <a:ext cx="1209"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900" b="0" i="0" u="none" strike="noStrike" cap="none" normalizeH="0" baseline="0" dirty="0">
                  <a:ln>
                    <a:noFill/>
                  </a:ln>
                  <a:solidFill>
                    <a:srgbClr val="002060"/>
                  </a:solidFill>
                  <a:effectLst/>
                  <a:latin typeface="Source Sans Pro" panose="020B0503030403020204" pitchFamily="34" charset="0"/>
                </a:rPr>
                <a:t>$78,220,310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1" name="Rectangle 68">
              <a:extLst>
                <a:ext uri="{FF2B5EF4-FFF2-40B4-BE49-F238E27FC236}">
                  <a16:creationId xmlns:a16="http://schemas.microsoft.com/office/drawing/2014/main" id="{DA088FB0-DEE4-46AA-98D0-644B20370B4E}"/>
                </a:ext>
              </a:extLst>
            </p:cNvPr>
            <p:cNvSpPr>
              <a:spLocks noChangeArrowheads="1"/>
            </p:cNvSpPr>
            <p:nvPr/>
          </p:nvSpPr>
          <p:spPr bwMode="auto">
            <a:xfrm>
              <a:off x="1449" y="3821"/>
              <a:ext cx="76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900" b="1" i="0" u="none" strike="noStrike" cap="none" normalizeH="0" baseline="0">
                  <a:ln>
                    <a:noFill/>
                  </a:ln>
                  <a:solidFill>
                    <a:srgbClr val="FFFFFF"/>
                  </a:solidFill>
                  <a:effectLst/>
                  <a:latin typeface="Source Sans Pro" panose="020B0503030403020204" pitchFamily="34" charset="0"/>
                </a:rPr>
                <a:t>Totals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Rectangle 69">
              <a:extLst>
                <a:ext uri="{FF2B5EF4-FFF2-40B4-BE49-F238E27FC236}">
                  <a16:creationId xmlns:a16="http://schemas.microsoft.com/office/drawing/2014/main" id="{0D855C4B-728B-46A8-8F61-1C9D27C706D1}"/>
                </a:ext>
              </a:extLst>
            </p:cNvPr>
            <p:cNvSpPr>
              <a:spLocks noChangeArrowheads="1"/>
            </p:cNvSpPr>
            <p:nvPr/>
          </p:nvSpPr>
          <p:spPr bwMode="auto">
            <a:xfrm>
              <a:off x="4031" y="3821"/>
              <a:ext cx="682"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900" b="1" i="0" u="none" strike="noStrike" cap="none" normalizeH="0" baseline="0" dirty="0">
                  <a:ln>
                    <a:noFill/>
                  </a:ln>
                  <a:solidFill>
                    <a:srgbClr val="FFFFFF"/>
                  </a:solidFill>
                  <a:effectLst/>
                  <a:latin typeface="Source Sans Pro" panose="020B0503030403020204" pitchFamily="34" charset="0"/>
                </a:rPr>
                <a:t>20,594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3" name="Rectangle 70">
              <a:extLst>
                <a:ext uri="{FF2B5EF4-FFF2-40B4-BE49-F238E27FC236}">
                  <a16:creationId xmlns:a16="http://schemas.microsoft.com/office/drawing/2014/main" id="{E6DD07ED-B828-4133-BD6E-AD19FB18187F}"/>
                </a:ext>
              </a:extLst>
            </p:cNvPr>
            <p:cNvSpPr>
              <a:spLocks noChangeArrowheads="1"/>
            </p:cNvSpPr>
            <p:nvPr/>
          </p:nvSpPr>
          <p:spPr bwMode="auto">
            <a:xfrm>
              <a:off x="5154" y="3821"/>
              <a:ext cx="1602"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900" b="1" i="0" u="none" strike="noStrike" cap="none" normalizeH="0" baseline="0" dirty="0">
                  <a:ln>
                    <a:noFill/>
                  </a:ln>
                  <a:solidFill>
                    <a:srgbClr val="FFFFFF"/>
                  </a:solidFill>
                  <a:effectLst/>
                  <a:latin typeface="Source Sans Pro" panose="020B0503030403020204" pitchFamily="34" charset="0"/>
                </a:rPr>
                <a:t>$1,883,564,010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4" name="Line 71">
              <a:extLst>
                <a:ext uri="{FF2B5EF4-FFF2-40B4-BE49-F238E27FC236}">
                  <a16:creationId xmlns:a16="http://schemas.microsoft.com/office/drawing/2014/main" id="{8C0D2432-DC50-4271-BDE3-9285E691B24B}"/>
                </a:ext>
              </a:extLst>
            </p:cNvPr>
            <p:cNvSpPr>
              <a:spLocks noChangeShapeType="1"/>
            </p:cNvSpPr>
            <p:nvPr/>
          </p:nvSpPr>
          <p:spPr bwMode="auto">
            <a:xfrm flipV="1">
              <a:off x="774" y="150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Rectangle 72">
              <a:extLst>
                <a:ext uri="{FF2B5EF4-FFF2-40B4-BE49-F238E27FC236}">
                  <a16:creationId xmlns:a16="http://schemas.microsoft.com/office/drawing/2014/main" id="{F3C4EFDF-74BB-486B-9EE9-796CF496ACCA}"/>
                </a:ext>
              </a:extLst>
            </p:cNvPr>
            <p:cNvSpPr>
              <a:spLocks noChangeArrowheads="1"/>
            </p:cNvSpPr>
            <p:nvPr/>
          </p:nvSpPr>
          <p:spPr bwMode="auto">
            <a:xfrm>
              <a:off x="774" y="1497"/>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Line 73">
              <a:extLst>
                <a:ext uri="{FF2B5EF4-FFF2-40B4-BE49-F238E27FC236}">
                  <a16:creationId xmlns:a16="http://schemas.microsoft.com/office/drawing/2014/main" id="{B5443F5C-6F2E-403F-8996-44521AAA51EB}"/>
                </a:ext>
              </a:extLst>
            </p:cNvPr>
            <p:cNvSpPr>
              <a:spLocks noChangeShapeType="1"/>
            </p:cNvSpPr>
            <p:nvPr/>
          </p:nvSpPr>
          <p:spPr bwMode="auto">
            <a:xfrm flipV="1">
              <a:off x="2754" y="150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Rectangle 74">
              <a:extLst>
                <a:ext uri="{FF2B5EF4-FFF2-40B4-BE49-F238E27FC236}">
                  <a16:creationId xmlns:a16="http://schemas.microsoft.com/office/drawing/2014/main" id="{A43BF15C-7E50-4608-B81B-BE6A343CDED5}"/>
                </a:ext>
              </a:extLst>
            </p:cNvPr>
            <p:cNvSpPr>
              <a:spLocks noChangeArrowheads="1"/>
            </p:cNvSpPr>
            <p:nvPr/>
          </p:nvSpPr>
          <p:spPr bwMode="auto">
            <a:xfrm>
              <a:off x="2754" y="1497"/>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Line 75">
              <a:extLst>
                <a:ext uri="{FF2B5EF4-FFF2-40B4-BE49-F238E27FC236}">
                  <a16:creationId xmlns:a16="http://schemas.microsoft.com/office/drawing/2014/main" id="{61230944-CE66-49EF-87F7-3F78A7711B2B}"/>
                </a:ext>
              </a:extLst>
            </p:cNvPr>
            <p:cNvSpPr>
              <a:spLocks noChangeShapeType="1"/>
            </p:cNvSpPr>
            <p:nvPr/>
          </p:nvSpPr>
          <p:spPr bwMode="auto">
            <a:xfrm flipV="1">
              <a:off x="4735" y="150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Rectangle 76">
              <a:extLst>
                <a:ext uri="{FF2B5EF4-FFF2-40B4-BE49-F238E27FC236}">
                  <a16:creationId xmlns:a16="http://schemas.microsoft.com/office/drawing/2014/main" id="{C7014E4C-A773-4C59-9F4A-3BFBB393A0E2}"/>
                </a:ext>
              </a:extLst>
            </p:cNvPr>
            <p:cNvSpPr>
              <a:spLocks noChangeArrowheads="1"/>
            </p:cNvSpPr>
            <p:nvPr/>
          </p:nvSpPr>
          <p:spPr bwMode="auto">
            <a:xfrm>
              <a:off x="4735" y="1497"/>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77">
              <a:extLst>
                <a:ext uri="{FF2B5EF4-FFF2-40B4-BE49-F238E27FC236}">
                  <a16:creationId xmlns:a16="http://schemas.microsoft.com/office/drawing/2014/main" id="{B257F3F4-C0C0-45EC-9227-9D34F1E869E1}"/>
                </a:ext>
              </a:extLst>
            </p:cNvPr>
            <p:cNvSpPr>
              <a:spLocks noChangeArrowheads="1"/>
            </p:cNvSpPr>
            <p:nvPr/>
          </p:nvSpPr>
          <p:spPr bwMode="auto">
            <a:xfrm>
              <a:off x="779" y="1497"/>
              <a:ext cx="5941" cy="1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Line 78">
              <a:extLst>
                <a:ext uri="{FF2B5EF4-FFF2-40B4-BE49-F238E27FC236}">
                  <a16:creationId xmlns:a16="http://schemas.microsoft.com/office/drawing/2014/main" id="{FBF424B8-2465-4172-B16E-F75E418718DE}"/>
                </a:ext>
              </a:extLst>
            </p:cNvPr>
            <p:cNvSpPr>
              <a:spLocks noChangeShapeType="1"/>
            </p:cNvSpPr>
            <p:nvPr/>
          </p:nvSpPr>
          <p:spPr bwMode="auto">
            <a:xfrm flipV="1">
              <a:off x="6715" y="150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Rectangle 79">
              <a:extLst>
                <a:ext uri="{FF2B5EF4-FFF2-40B4-BE49-F238E27FC236}">
                  <a16:creationId xmlns:a16="http://schemas.microsoft.com/office/drawing/2014/main" id="{F3D50F53-5E48-44F7-A315-E4F4E385D5B2}"/>
                </a:ext>
              </a:extLst>
            </p:cNvPr>
            <p:cNvSpPr>
              <a:spLocks noChangeArrowheads="1"/>
            </p:cNvSpPr>
            <p:nvPr/>
          </p:nvSpPr>
          <p:spPr bwMode="auto">
            <a:xfrm>
              <a:off x="6715" y="1497"/>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Rectangle 80">
              <a:extLst>
                <a:ext uri="{FF2B5EF4-FFF2-40B4-BE49-F238E27FC236}">
                  <a16:creationId xmlns:a16="http://schemas.microsoft.com/office/drawing/2014/main" id="{96F58420-4F99-40BA-B167-FFAC6A43F56B}"/>
                </a:ext>
              </a:extLst>
            </p:cNvPr>
            <p:cNvSpPr>
              <a:spLocks noChangeArrowheads="1"/>
            </p:cNvSpPr>
            <p:nvPr/>
          </p:nvSpPr>
          <p:spPr bwMode="auto">
            <a:xfrm>
              <a:off x="769" y="1497"/>
              <a:ext cx="10" cy="482"/>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81">
              <a:extLst>
                <a:ext uri="{FF2B5EF4-FFF2-40B4-BE49-F238E27FC236}">
                  <a16:creationId xmlns:a16="http://schemas.microsoft.com/office/drawing/2014/main" id="{EE5373B7-8D04-4615-AB39-51CC273DEA22}"/>
                </a:ext>
              </a:extLst>
            </p:cNvPr>
            <p:cNvSpPr>
              <a:spLocks noChangeArrowheads="1"/>
            </p:cNvSpPr>
            <p:nvPr/>
          </p:nvSpPr>
          <p:spPr bwMode="auto">
            <a:xfrm>
              <a:off x="2750" y="1507"/>
              <a:ext cx="9" cy="4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82">
              <a:extLst>
                <a:ext uri="{FF2B5EF4-FFF2-40B4-BE49-F238E27FC236}">
                  <a16:creationId xmlns:a16="http://schemas.microsoft.com/office/drawing/2014/main" id="{FB0BAE30-3A2D-43F8-9BEC-2B23FD3F9FC2}"/>
                </a:ext>
              </a:extLst>
            </p:cNvPr>
            <p:cNvSpPr>
              <a:spLocks noChangeArrowheads="1"/>
            </p:cNvSpPr>
            <p:nvPr/>
          </p:nvSpPr>
          <p:spPr bwMode="auto">
            <a:xfrm>
              <a:off x="4730" y="1507"/>
              <a:ext cx="10" cy="4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Rectangle 83">
              <a:extLst>
                <a:ext uri="{FF2B5EF4-FFF2-40B4-BE49-F238E27FC236}">
                  <a16:creationId xmlns:a16="http://schemas.microsoft.com/office/drawing/2014/main" id="{29EB1CF5-A8A2-4E59-BDF0-4D7A30AE5E5D}"/>
                </a:ext>
              </a:extLst>
            </p:cNvPr>
            <p:cNvSpPr>
              <a:spLocks noChangeArrowheads="1"/>
            </p:cNvSpPr>
            <p:nvPr/>
          </p:nvSpPr>
          <p:spPr bwMode="auto">
            <a:xfrm>
              <a:off x="779" y="1970"/>
              <a:ext cx="5941" cy="9"/>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84">
              <a:extLst>
                <a:ext uri="{FF2B5EF4-FFF2-40B4-BE49-F238E27FC236}">
                  <a16:creationId xmlns:a16="http://schemas.microsoft.com/office/drawing/2014/main" id="{6B478A70-26C7-42E9-B9BD-2C9F37E244D0}"/>
                </a:ext>
              </a:extLst>
            </p:cNvPr>
            <p:cNvSpPr>
              <a:spLocks noChangeArrowheads="1"/>
            </p:cNvSpPr>
            <p:nvPr/>
          </p:nvSpPr>
          <p:spPr bwMode="auto">
            <a:xfrm>
              <a:off x="6710" y="1507"/>
              <a:ext cx="10" cy="472"/>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Line 85">
              <a:extLst>
                <a:ext uri="{FF2B5EF4-FFF2-40B4-BE49-F238E27FC236}">
                  <a16:creationId xmlns:a16="http://schemas.microsoft.com/office/drawing/2014/main" id="{38136A4A-01A8-44AA-B2B4-1F3E22E18C3F}"/>
                </a:ext>
              </a:extLst>
            </p:cNvPr>
            <p:cNvSpPr>
              <a:spLocks noChangeShapeType="1"/>
            </p:cNvSpPr>
            <p:nvPr/>
          </p:nvSpPr>
          <p:spPr bwMode="auto">
            <a:xfrm>
              <a:off x="779" y="2273"/>
              <a:ext cx="5941" cy="0"/>
            </a:xfrm>
            <a:prstGeom prst="line">
              <a:avLst/>
            </a:prstGeom>
            <a:noFill/>
            <a:ln w="0">
              <a:solidFill>
                <a:srgbClr val="00206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Rectangle 86">
              <a:extLst>
                <a:ext uri="{FF2B5EF4-FFF2-40B4-BE49-F238E27FC236}">
                  <a16:creationId xmlns:a16="http://schemas.microsoft.com/office/drawing/2014/main" id="{FEC36E64-0BBB-4F60-82FB-B8607061F203}"/>
                </a:ext>
              </a:extLst>
            </p:cNvPr>
            <p:cNvSpPr>
              <a:spLocks noChangeArrowheads="1"/>
            </p:cNvSpPr>
            <p:nvPr/>
          </p:nvSpPr>
          <p:spPr bwMode="auto">
            <a:xfrm>
              <a:off x="779" y="2273"/>
              <a:ext cx="5941" cy="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Line 87">
              <a:extLst>
                <a:ext uri="{FF2B5EF4-FFF2-40B4-BE49-F238E27FC236}">
                  <a16:creationId xmlns:a16="http://schemas.microsoft.com/office/drawing/2014/main" id="{20B5C1C4-582F-4BB4-971E-A413B11A3365}"/>
                </a:ext>
              </a:extLst>
            </p:cNvPr>
            <p:cNvSpPr>
              <a:spLocks noChangeShapeType="1"/>
            </p:cNvSpPr>
            <p:nvPr/>
          </p:nvSpPr>
          <p:spPr bwMode="auto">
            <a:xfrm>
              <a:off x="779" y="2572"/>
              <a:ext cx="5941" cy="0"/>
            </a:xfrm>
            <a:prstGeom prst="line">
              <a:avLst/>
            </a:prstGeom>
            <a:noFill/>
            <a:ln w="0">
              <a:solidFill>
                <a:srgbClr val="00206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Rectangle 88">
              <a:extLst>
                <a:ext uri="{FF2B5EF4-FFF2-40B4-BE49-F238E27FC236}">
                  <a16:creationId xmlns:a16="http://schemas.microsoft.com/office/drawing/2014/main" id="{FCA6A07F-7867-4A4A-B98E-52251EB159BD}"/>
                </a:ext>
              </a:extLst>
            </p:cNvPr>
            <p:cNvSpPr>
              <a:spLocks noChangeArrowheads="1"/>
            </p:cNvSpPr>
            <p:nvPr/>
          </p:nvSpPr>
          <p:spPr bwMode="auto">
            <a:xfrm>
              <a:off x="779" y="2572"/>
              <a:ext cx="5941" cy="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Line 89">
              <a:extLst>
                <a:ext uri="{FF2B5EF4-FFF2-40B4-BE49-F238E27FC236}">
                  <a16:creationId xmlns:a16="http://schemas.microsoft.com/office/drawing/2014/main" id="{3790034B-B94D-436B-90AD-05E1F3185FE1}"/>
                </a:ext>
              </a:extLst>
            </p:cNvPr>
            <p:cNvSpPr>
              <a:spLocks noChangeShapeType="1"/>
            </p:cNvSpPr>
            <p:nvPr/>
          </p:nvSpPr>
          <p:spPr bwMode="auto">
            <a:xfrm>
              <a:off x="779" y="2871"/>
              <a:ext cx="5941" cy="0"/>
            </a:xfrm>
            <a:prstGeom prst="line">
              <a:avLst/>
            </a:prstGeom>
            <a:noFill/>
            <a:ln w="0">
              <a:solidFill>
                <a:srgbClr val="00206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Rectangle 90">
              <a:extLst>
                <a:ext uri="{FF2B5EF4-FFF2-40B4-BE49-F238E27FC236}">
                  <a16:creationId xmlns:a16="http://schemas.microsoft.com/office/drawing/2014/main" id="{8922AB41-32D8-45DE-A653-4B9BD422D11B}"/>
                </a:ext>
              </a:extLst>
            </p:cNvPr>
            <p:cNvSpPr>
              <a:spLocks noChangeArrowheads="1"/>
            </p:cNvSpPr>
            <p:nvPr/>
          </p:nvSpPr>
          <p:spPr bwMode="auto">
            <a:xfrm>
              <a:off x="779" y="2871"/>
              <a:ext cx="5941" cy="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Line 91">
              <a:extLst>
                <a:ext uri="{FF2B5EF4-FFF2-40B4-BE49-F238E27FC236}">
                  <a16:creationId xmlns:a16="http://schemas.microsoft.com/office/drawing/2014/main" id="{006B392D-B603-4DFC-85CC-E0A51C91FB88}"/>
                </a:ext>
              </a:extLst>
            </p:cNvPr>
            <p:cNvSpPr>
              <a:spLocks noChangeShapeType="1"/>
            </p:cNvSpPr>
            <p:nvPr/>
          </p:nvSpPr>
          <p:spPr bwMode="auto">
            <a:xfrm>
              <a:off x="779" y="3170"/>
              <a:ext cx="5941" cy="0"/>
            </a:xfrm>
            <a:prstGeom prst="line">
              <a:avLst/>
            </a:prstGeom>
            <a:noFill/>
            <a:ln w="0">
              <a:solidFill>
                <a:srgbClr val="00206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Rectangle 92">
              <a:extLst>
                <a:ext uri="{FF2B5EF4-FFF2-40B4-BE49-F238E27FC236}">
                  <a16:creationId xmlns:a16="http://schemas.microsoft.com/office/drawing/2014/main" id="{6C15AFF1-9ED9-486D-A750-29BA5CB96AC8}"/>
                </a:ext>
              </a:extLst>
            </p:cNvPr>
            <p:cNvSpPr>
              <a:spLocks noChangeArrowheads="1"/>
            </p:cNvSpPr>
            <p:nvPr/>
          </p:nvSpPr>
          <p:spPr bwMode="auto">
            <a:xfrm>
              <a:off x="779" y="3170"/>
              <a:ext cx="5941" cy="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Line 93">
              <a:extLst>
                <a:ext uri="{FF2B5EF4-FFF2-40B4-BE49-F238E27FC236}">
                  <a16:creationId xmlns:a16="http://schemas.microsoft.com/office/drawing/2014/main" id="{EE22E9A6-15F5-44FD-81C1-EB4172882E78}"/>
                </a:ext>
              </a:extLst>
            </p:cNvPr>
            <p:cNvSpPr>
              <a:spLocks noChangeShapeType="1"/>
            </p:cNvSpPr>
            <p:nvPr/>
          </p:nvSpPr>
          <p:spPr bwMode="auto">
            <a:xfrm>
              <a:off x="779" y="3469"/>
              <a:ext cx="5941" cy="0"/>
            </a:xfrm>
            <a:prstGeom prst="line">
              <a:avLst/>
            </a:prstGeom>
            <a:noFill/>
            <a:ln w="0">
              <a:solidFill>
                <a:srgbClr val="00206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Rectangle 94">
              <a:extLst>
                <a:ext uri="{FF2B5EF4-FFF2-40B4-BE49-F238E27FC236}">
                  <a16:creationId xmlns:a16="http://schemas.microsoft.com/office/drawing/2014/main" id="{9D5D1619-AB56-4727-870F-AEC3C0196223}"/>
                </a:ext>
              </a:extLst>
            </p:cNvPr>
            <p:cNvSpPr>
              <a:spLocks noChangeArrowheads="1"/>
            </p:cNvSpPr>
            <p:nvPr/>
          </p:nvSpPr>
          <p:spPr bwMode="auto">
            <a:xfrm>
              <a:off x="779" y="3469"/>
              <a:ext cx="5941" cy="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Line 95">
              <a:extLst>
                <a:ext uri="{FF2B5EF4-FFF2-40B4-BE49-F238E27FC236}">
                  <a16:creationId xmlns:a16="http://schemas.microsoft.com/office/drawing/2014/main" id="{CA7505BE-A112-4DAF-B992-E7F5F0889FDB}"/>
                </a:ext>
              </a:extLst>
            </p:cNvPr>
            <p:cNvSpPr>
              <a:spLocks noChangeShapeType="1"/>
            </p:cNvSpPr>
            <p:nvPr/>
          </p:nvSpPr>
          <p:spPr bwMode="auto">
            <a:xfrm>
              <a:off x="774" y="1979"/>
              <a:ext cx="0" cy="1789"/>
            </a:xfrm>
            <a:prstGeom prst="line">
              <a:avLst/>
            </a:prstGeom>
            <a:noFill/>
            <a:ln w="0">
              <a:solidFill>
                <a:srgbClr val="00206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Rectangle 96">
              <a:extLst>
                <a:ext uri="{FF2B5EF4-FFF2-40B4-BE49-F238E27FC236}">
                  <a16:creationId xmlns:a16="http://schemas.microsoft.com/office/drawing/2014/main" id="{DCEEE028-1709-4E98-9550-D2D3A52E3744}"/>
                </a:ext>
              </a:extLst>
            </p:cNvPr>
            <p:cNvSpPr>
              <a:spLocks noChangeArrowheads="1"/>
            </p:cNvSpPr>
            <p:nvPr/>
          </p:nvSpPr>
          <p:spPr bwMode="auto">
            <a:xfrm>
              <a:off x="774" y="1979"/>
              <a:ext cx="5" cy="1789"/>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Line 97">
              <a:extLst>
                <a:ext uri="{FF2B5EF4-FFF2-40B4-BE49-F238E27FC236}">
                  <a16:creationId xmlns:a16="http://schemas.microsoft.com/office/drawing/2014/main" id="{00C3F162-B4EF-4E9F-8351-669763B3C17C}"/>
                </a:ext>
              </a:extLst>
            </p:cNvPr>
            <p:cNvSpPr>
              <a:spLocks noChangeShapeType="1"/>
            </p:cNvSpPr>
            <p:nvPr/>
          </p:nvSpPr>
          <p:spPr bwMode="auto">
            <a:xfrm>
              <a:off x="2754" y="1979"/>
              <a:ext cx="0" cy="1789"/>
            </a:xfrm>
            <a:prstGeom prst="line">
              <a:avLst/>
            </a:prstGeom>
            <a:noFill/>
            <a:ln w="0">
              <a:solidFill>
                <a:srgbClr val="00206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Rectangle 98">
              <a:extLst>
                <a:ext uri="{FF2B5EF4-FFF2-40B4-BE49-F238E27FC236}">
                  <a16:creationId xmlns:a16="http://schemas.microsoft.com/office/drawing/2014/main" id="{B3C62D12-93CE-4F2B-B1CE-E70E12AD8EC9}"/>
                </a:ext>
              </a:extLst>
            </p:cNvPr>
            <p:cNvSpPr>
              <a:spLocks noChangeArrowheads="1"/>
            </p:cNvSpPr>
            <p:nvPr/>
          </p:nvSpPr>
          <p:spPr bwMode="auto">
            <a:xfrm>
              <a:off x="2754" y="1979"/>
              <a:ext cx="5" cy="1789"/>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Line 99">
              <a:extLst>
                <a:ext uri="{FF2B5EF4-FFF2-40B4-BE49-F238E27FC236}">
                  <a16:creationId xmlns:a16="http://schemas.microsoft.com/office/drawing/2014/main" id="{7856342C-1B16-4FA8-A59D-7AA55541004C}"/>
                </a:ext>
              </a:extLst>
            </p:cNvPr>
            <p:cNvSpPr>
              <a:spLocks noChangeShapeType="1"/>
            </p:cNvSpPr>
            <p:nvPr/>
          </p:nvSpPr>
          <p:spPr bwMode="auto">
            <a:xfrm>
              <a:off x="4735" y="1979"/>
              <a:ext cx="0" cy="1789"/>
            </a:xfrm>
            <a:prstGeom prst="line">
              <a:avLst/>
            </a:prstGeom>
            <a:noFill/>
            <a:ln w="0">
              <a:solidFill>
                <a:srgbClr val="00206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Rectangle 100">
              <a:extLst>
                <a:ext uri="{FF2B5EF4-FFF2-40B4-BE49-F238E27FC236}">
                  <a16:creationId xmlns:a16="http://schemas.microsoft.com/office/drawing/2014/main" id="{BF22FD79-074C-47C2-878F-D092D5FB991D}"/>
                </a:ext>
              </a:extLst>
            </p:cNvPr>
            <p:cNvSpPr>
              <a:spLocks noChangeArrowheads="1"/>
            </p:cNvSpPr>
            <p:nvPr/>
          </p:nvSpPr>
          <p:spPr bwMode="auto">
            <a:xfrm>
              <a:off x="4735" y="1979"/>
              <a:ext cx="5" cy="1789"/>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Rectangle 101">
              <a:extLst>
                <a:ext uri="{FF2B5EF4-FFF2-40B4-BE49-F238E27FC236}">
                  <a16:creationId xmlns:a16="http://schemas.microsoft.com/office/drawing/2014/main" id="{A299D149-1413-43C2-9D33-EB4662AC8210}"/>
                </a:ext>
              </a:extLst>
            </p:cNvPr>
            <p:cNvSpPr>
              <a:spLocks noChangeArrowheads="1"/>
            </p:cNvSpPr>
            <p:nvPr/>
          </p:nvSpPr>
          <p:spPr bwMode="auto">
            <a:xfrm>
              <a:off x="779" y="3768"/>
              <a:ext cx="5941" cy="1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Line 102">
              <a:extLst>
                <a:ext uri="{FF2B5EF4-FFF2-40B4-BE49-F238E27FC236}">
                  <a16:creationId xmlns:a16="http://schemas.microsoft.com/office/drawing/2014/main" id="{AE0C9E0E-C4E1-4520-A7C5-D278D6A5246F}"/>
                </a:ext>
              </a:extLst>
            </p:cNvPr>
            <p:cNvSpPr>
              <a:spLocks noChangeShapeType="1"/>
            </p:cNvSpPr>
            <p:nvPr/>
          </p:nvSpPr>
          <p:spPr bwMode="auto">
            <a:xfrm>
              <a:off x="6715" y="1979"/>
              <a:ext cx="0" cy="1789"/>
            </a:xfrm>
            <a:prstGeom prst="line">
              <a:avLst/>
            </a:prstGeom>
            <a:noFill/>
            <a:ln w="0">
              <a:solidFill>
                <a:srgbClr val="00206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Rectangle 103">
              <a:extLst>
                <a:ext uri="{FF2B5EF4-FFF2-40B4-BE49-F238E27FC236}">
                  <a16:creationId xmlns:a16="http://schemas.microsoft.com/office/drawing/2014/main" id="{A0AB22C5-3678-47A1-BAAB-839BDF94DBCC}"/>
                </a:ext>
              </a:extLst>
            </p:cNvPr>
            <p:cNvSpPr>
              <a:spLocks noChangeArrowheads="1"/>
            </p:cNvSpPr>
            <p:nvPr/>
          </p:nvSpPr>
          <p:spPr bwMode="auto">
            <a:xfrm>
              <a:off x="6715" y="1979"/>
              <a:ext cx="5" cy="1789"/>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Rectangle 104">
              <a:extLst>
                <a:ext uri="{FF2B5EF4-FFF2-40B4-BE49-F238E27FC236}">
                  <a16:creationId xmlns:a16="http://schemas.microsoft.com/office/drawing/2014/main" id="{21507C71-A448-4635-9CFF-93200444CB49}"/>
                </a:ext>
              </a:extLst>
            </p:cNvPr>
            <p:cNvSpPr>
              <a:spLocks noChangeArrowheads="1"/>
            </p:cNvSpPr>
            <p:nvPr/>
          </p:nvSpPr>
          <p:spPr bwMode="auto">
            <a:xfrm>
              <a:off x="769" y="3768"/>
              <a:ext cx="10" cy="357"/>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Rectangle 105">
              <a:extLst>
                <a:ext uri="{FF2B5EF4-FFF2-40B4-BE49-F238E27FC236}">
                  <a16:creationId xmlns:a16="http://schemas.microsoft.com/office/drawing/2014/main" id="{288B61AD-3F0F-4E6E-8F9D-184B5354F125}"/>
                </a:ext>
              </a:extLst>
            </p:cNvPr>
            <p:cNvSpPr>
              <a:spLocks noChangeArrowheads="1"/>
            </p:cNvSpPr>
            <p:nvPr/>
          </p:nvSpPr>
          <p:spPr bwMode="auto">
            <a:xfrm>
              <a:off x="2750" y="3778"/>
              <a:ext cx="9" cy="3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Rectangle 106">
              <a:extLst>
                <a:ext uri="{FF2B5EF4-FFF2-40B4-BE49-F238E27FC236}">
                  <a16:creationId xmlns:a16="http://schemas.microsoft.com/office/drawing/2014/main" id="{DAB6E609-F2C1-41A8-9F71-37B6B5C2BDEB}"/>
                </a:ext>
              </a:extLst>
            </p:cNvPr>
            <p:cNvSpPr>
              <a:spLocks noChangeArrowheads="1"/>
            </p:cNvSpPr>
            <p:nvPr/>
          </p:nvSpPr>
          <p:spPr bwMode="auto">
            <a:xfrm>
              <a:off x="4730" y="3778"/>
              <a:ext cx="10" cy="3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Rectangle 107">
              <a:extLst>
                <a:ext uri="{FF2B5EF4-FFF2-40B4-BE49-F238E27FC236}">
                  <a16:creationId xmlns:a16="http://schemas.microsoft.com/office/drawing/2014/main" id="{5843BE62-9980-4D36-8310-1380B6FBD85A}"/>
                </a:ext>
              </a:extLst>
            </p:cNvPr>
            <p:cNvSpPr>
              <a:spLocks noChangeArrowheads="1"/>
            </p:cNvSpPr>
            <p:nvPr/>
          </p:nvSpPr>
          <p:spPr bwMode="auto">
            <a:xfrm>
              <a:off x="779" y="4115"/>
              <a:ext cx="5941" cy="1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Rectangle 108">
              <a:extLst>
                <a:ext uri="{FF2B5EF4-FFF2-40B4-BE49-F238E27FC236}">
                  <a16:creationId xmlns:a16="http://schemas.microsoft.com/office/drawing/2014/main" id="{A03B5FDA-6750-4167-9562-068BD86D3A97}"/>
                </a:ext>
              </a:extLst>
            </p:cNvPr>
            <p:cNvSpPr>
              <a:spLocks noChangeArrowheads="1"/>
            </p:cNvSpPr>
            <p:nvPr/>
          </p:nvSpPr>
          <p:spPr bwMode="auto">
            <a:xfrm>
              <a:off x="6710" y="3778"/>
              <a:ext cx="10" cy="347"/>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Line 109">
              <a:extLst>
                <a:ext uri="{FF2B5EF4-FFF2-40B4-BE49-F238E27FC236}">
                  <a16:creationId xmlns:a16="http://schemas.microsoft.com/office/drawing/2014/main" id="{65F4D5CF-E3C1-4858-AE44-62B300281928}"/>
                </a:ext>
              </a:extLst>
            </p:cNvPr>
            <p:cNvSpPr>
              <a:spLocks noChangeShapeType="1"/>
            </p:cNvSpPr>
            <p:nvPr/>
          </p:nvSpPr>
          <p:spPr bwMode="auto">
            <a:xfrm>
              <a:off x="774" y="412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Rectangle 110">
              <a:extLst>
                <a:ext uri="{FF2B5EF4-FFF2-40B4-BE49-F238E27FC236}">
                  <a16:creationId xmlns:a16="http://schemas.microsoft.com/office/drawing/2014/main" id="{0D61ED41-E12D-406E-B216-07C7E6A66E42}"/>
                </a:ext>
              </a:extLst>
            </p:cNvPr>
            <p:cNvSpPr>
              <a:spLocks noChangeArrowheads="1"/>
            </p:cNvSpPr>
            <p:nvPr/>
          </p:nvSpPr>
          <p:spPr bwMode="auto">
            <a:xfrm>
              <a:off x="774" y="4125"/>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Line 111">
              <a:extLst>
                <a:ext uri="{FF2B5EF4-FFF2-40B4-BE49-F238E27FC236}">
                  <a16:creationId xmlns:a16="http://schemas.microsoft.com/office/drawing/2014/main" id="{7264962F-3EB5-4F0A-9D19-E45DB6F09A56}"/>
                </a:ext>
              </a:extLst>
            </p:cNvPr>
            <p:cNvSpPr>
              <a:spLocks noChangeShapeType="1"/>
            </p:cNvSpPr>
            <p:nvPr/>
          </p:nvSpPr>
          <p:spPr bwMode="auto">
            <a:xfrm>
              <a:off x="2754" y="412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Rectangle 112">
              <a:extLst>
                <a:ext uri="{FF2B5EF4-FFF2-40B4-BE49-F238E27FC236}">
                  <a16:creationId xmlns:a16="http://schemas.microsoft.com/office/drawing/2014/main" id="{A5DA3ED2-3E1F-4E5C-906E-25D564484CF4}"/>
                </a:ext>
              </a:extLst>
            </p:cNvPr>
            <p:cNvSpPr>
              <a:spLocks noChangeArrowheads="1"/>
            </p:cNvSpPr>
            <p:nvPr/>
          </p:nvSpPr>
          <p:spPr bwMode="auto">
            <a:xfrm>
              <a:off x="2754" y="4125"/>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Line 113">
              <a:extLst>
                <a:ext uri="{FF2B5EF4-FFF2-40B4-BE49-F238E27FC236}">
                  <a16:creationId xmlns:a16="http://schemas.microsoft.com/office/drawing/2014/main" id="{AD718618-853D-4B94-8EE9-561232450E63}"/>
                </a:ext>
              </a:extLst>
            </p:cNvPr>
            <p:cNvSpPr>
              <a:spLocks noChangeShapeType="1"/>
            </p:cNvSpPr>
            <p:nvPr/>
          </p:nvSpPr>
          <p:spPr bwMode="auto">
            <a:xfrm>
              <a:off x="4735" y="412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Rectangle 114">
              <a:extLst>
                <a:ext uri="{FF2B5EF4-FFF2-40B4-BE49-F238E27FC236}">
                  <a16:creationId xmlns:a16="http://schemas.microsoft.com/office/drawing/2014/main" id="{D5B98B53-1668-4048-95AA-53CD4C048015}"/>
                </a:ext>
              </a:extLst>
            </p:cNvPr>
            <p:cNvSpPr>
              <a:spLocks noChangeArrowheads="1"/>
            </p:cNvSpPr>
            <p:nvPr/>
          </p:nvSpPr>
          <p:spPr bwMode="auto">
            <a:xfrm>
              <a:off x="4735" y="4125"/>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Line 115">
              <a:extLst>
                <a:ext uri="{FF2B5EF4-FFF2-40B4-BE49-F238E27FC236}">
                  <a16:creationId xmlns:a16="http://schemas.microsoft.com/office/drawing/2014/main" id="{41D7EEC5-54FE-446A-B56C-3C1E89FBFE85}"/>
                </a:ext>
              </a:extLst>
            </p:cNvPr>
            <p:cNvSpPr>
              <a:spLocks noChangeShapeType="1"/>
            </p:cNvSpPr>
            <p:nvPr/>
          </p:nvSpPr>
          <p:spPr bwMode="auto">
            <a:xfrm>
              <a:off x="6715" y="412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Rectangle 116">
              <a:extLst>
                <a:ext uri="{FF2B5EF4-FFF2-40B4-BE49-F238E27FC236}">
                  <a16:creationId xmlns:a16="http://schemas.microsoft.com/office/drawing/2014/main" id="{F11C3E15-36A4-4257-BE7A-3D7D029CEB1C}"/>
                </a:ext>
              </a:extLst>
            </p:cNvPr>
            <p:cNvSpPr>
              <a:spLocks noChangeArrowheads="1"/>
            </p:cNvSpPr>
            <p:nvPr/>
          </p:nvSpPr>
          <p:spPr bwMode="auto">
            <a:xfrm>
              <a:off x="6715" y="4125"/>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Rectangle 117">
              <a:extLst>
                <a:ext uri="{FF2B5EF4-FFF2-40B4-BE49-F238E27FC236}">
                  <a16:creationId xmlns:a16="http://schemas.microsoft.com/office/drawing/2014/main" id="{62C3280F-1811-41ED-B066-9696D2655B86}"/>
                </a:ext>
              </a:extLst>
            </p:cNvPr>
            <p:cNvSpPr>
              <a:spLocks noChangeArrowheads="1"/>
            </p:cNvSpPr>
            <p:nvPr/>
          </p:nvSpPr>
          <p:spPr bwMode="auto">
            <a:xfrm>
              <a:off x="6720" y="1497"/>
              <a:ext cx="5" cy="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Rectangle 118">
              <a:extLst>
                <a:ext uri="{FF2B5EF4-FFF2-40B4-BE49-F238E27FC236}">
                  <a16:creationId xmlns:a16="http://schemas.microsoft.com/office/drawing/2014/main" id="{86177A79-7B95-488C-AA09-2333BFDE407C}"/>
                </a:ext>
              </a:extLst>
            </p:cNvPr>
            <p:cNvSpPr>
              <a:spLocks noChangeArrowheads="1"/>
            </p:cNvSpPr>
            <p:nvPr/>
          </p:nvSpPr>
          <p:spPr bwMode="auto">
            <a:xfrm>
              <a:off x="6720" y="1970"/>
              <a:ext cx="5" cy="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Line 119">
              <a:extLst>
                <a:ext uri="{FF2B5EF4-FFF2-40B4-BE49-F238E27FC236}">
                  <a16:creationId xmlns:a16="http://schemas.microsoft.com/office/drawing/2014/main" id="{2ACE9375-E7AF-46D0-BCF8-F9E9D26A2AC7}"/>
                </a:ext>
              </a:extLst>
            </p:cNvPr>
            <p:cNvSpPr>
              <a:spLocks noChangeShapeType="1"/>
            </p:cNvSpPr>
            <p:nvPr/>
          </p:nvSpPr>
          <p:spPr bwMode="auto">
            <a:xfrm>
              <a:off x="6720" y="227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Rectangle 120">
              <a:extLst>
                <a:ext uri="{FF2B5EF4-FFF2-40B4-BE49-F238E27FC236}">
                  <a16:creationId xmlns:a16="http://schemas.microsoft.com/office/drawing/2014/main" id="{C022FE29-896E-440D-8ACB-6C5000A5EC7E}"/>
                </a:ext>
              </a:extLst>
            </p:cNvPr>
            <p:cNvSpPr>
              <a:spLocks noChangeArrowheads="1"/>
            </p:cNvSpPr>
            <p:nvPr/>
          </p:nvSpPr>
          <p:spPr bwMode="auto">
            <a:xfrm>
              <a:off x="6720" y="2273"/>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Line 121">
              <a:extLst>
                <a:ext uri="{FF2B5EF4-FFF2-40B4-BE49-F238E27FC236}">
                  <a16:creationId xmlns:a16="http://schemas.microsoft.com/office/drawing/2014/main" id="{BB072543-17CB-4676-B6A1-5D52928A5980}"/>
                </a:ext>
              </a:extLst>
            </p:cNvPr>
            <p:cNvSpPr>
              <a:spLocks noChangeShapeType="1"/>
            </p:cNvSpPr>
            <p:nvPr/>
          </p:nvSpPr>
          <p:spPr bwMode="auto">
            <a:xfrm>
              <a:off x="6720" y="257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Rectangle 122">
              <a:extLst>
                <a:ext uri="{FF2B5EF4-FFF2-40B4-BE49-F238E27FC236}">
                  <a16:creationId xmlns:a16="http://schemas.microsoft.com/office/drawing/2014/main" id="{7764EC97-B463-4288-8439-2AD9CCFF2B1A}"/>
                </a:ext>
              </a:extLst>
            </p:cNvPr>
            <p:cNvSpPr>
              <a:spLocks noChangeArrowheads="1"/>
            </p:cNvSpPr>
            <p:nvPr/>
          </p:nvSpPr>
          <p:spPr bwMode="auto">
            <a:xfrm>
              <a:off x="6720" y="2572"/>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Line 123">
              <a:extLst>
                <a:ext uri="{FF2B5EF4-FFF2-40B4-BE49-F238E27FC236}">
                  <a16:creationId xmlns:a16="http://schemas.microsoft.com/office/drawing/2014/main" id="{0B2BD3A5-9BF0-4E25-AA4C-9B3A08DA8E75}"/>
                </a:ext>
              </a:extLst>
            </p:cNvPr>
            <p:cNvSpPr>
              <a:spLocks noChangeShapeType="1"/>
            </p:cNvSpPr>
            <p:nvPr/>
          </p:nvSpPr>
          <p:spPr bwMode="auto">
            <a:xfrm>
              <a:off x="6720" y="287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Rectangle 124">
              <a:extLst>
                <a:ext uri="{FF2B5EF4-FFF2-40B4-BE49-F238E27FC236}">
                  <a16:creationId xmlns:a16="http://schemas.microsoft.com/office/drawing/2014/main" id="{51F4E442-5D88-4FAE-B495-C321A475855D}"/>
                </a:ext>
              </a:extLst>
            </p:cNvPr>
            <p:cNvSpPr>
              <a:spLocks noChangeArrowheads="1"/>
            </p:cNvSpPr>
            <p:nvPr/>
          </p:nvSpPr>
          <p:spPr bwMode="auto">
            <a:xfrm>
              <a:off x="6720" y="2871"/>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Line 125">
              <a:extLst>
                <a:ext uri="{FF2B5EF4-FFF2-40B4-BE49-F238E27FC236}">
                  <a16:creationId xmlns:a16="http://schemas.microsoft.com/office/drawing/2014/main" id="{3A87463D-C173-457E-8BAB-1B362F132CDB}"/>
                </a:ext>
              </a:extLst>
            </p:cNvPr>
            <p:cNvSpPr>
              <a:spLocks noChangeShapeType="1"/>
            </p:cNvSpPr>
            <p:nvPr/>
          </p:nvSpPr>
          <p:spPr bwMode="auto">
            <a:xfrm>
              <a:off x="6720" y="317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Rectangle 126">
              <a:extLst>
                <a:ext uri="{FF2B5EF4-FFF2-40B4-BE49-F238E27FC236}">
                  <a16:creationId xmlns:a16="http://schemas.microsoft.com/office/drawing/2014/main" id="{83DA8174-1691-4174-BBE5-0CC7D0A221FE}"/>
                </a:ext>
              </a:extLst>
            </p:cNvPr>
            <p:cNvSpPr>
              <a:spLocks noChangeArrowheads="1"/>
            </p:cNvSpPr>
            <p:nvPr/>
          </p:nvSpPr>
          <p:spPr bwMode="auto">
            <a:xfrm>
              <a:off x="6720" y="3170"/>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Line 127">
              <a:extLst>
                <a:ext uri="{FF2B5EF4-FFF2-40B4-BE49-F238E27FC236}">
                  <a16:creationId xmlns:a16="http://schemas.microsoft.com/office/drawing/2014/main" id="{BE1B0754-25A2-4E61-A4E7-232158B73DFF}"/>
                </a:ext>
              </a:extLst>
            </p:cNvPr>
            <p:cNvSpPr>
              <a:spLocks noChangeShapeType="1"/>
            </p:cNvSpPr>
            <p:nvPr/>
          </p:nvSpPr>
          <p:spPr bwMode="auto">
            <a:xfrm>
              <a:off x="6720" y="346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Rectangle 128">
              <a:extLst>
                <a:ext uri="{FF2B5EF4-FFF2-40B4-BE49-F238E27FC236}">
                  <a16:creationId xmlns:a16="http://schemas.microsoft.com/office/drawing/2014/main" id="{13AB36B5-2982-4DEA-B7FD-A3D796FBF3AD}"/>
                </a:ext>
              </a:extLst>
            </p:cNvPr>
            <p:cNvSpPr>
              <a:spLocks noChangeArrowheads="1"/>
            </p:cNvSpPr>
            <p:nvPr/>
          </p:nvSpPr>
          <p:spPr bwMode="auto">
            <a:xfrm>
              <a:off x="6720" y="3469"/>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Line 129">
              <a:extLst>
                <a:ext uri="{FF2B5EF4-FFF2-40B4-BE49-F238E27FC236}">
                  <a16:creationId xmlns:a16="http://schemas.microsoft.com/office/drawing/2014/main" id="{CF5A4483-79AE-4382-9C7E-D8A96D5FFE8C}"/>
                </a:ext>
              </a:extLst>
            </p:cNvPr>
            <p:cNvSpPr>
              <a:spLocks noChangeShapeType="1"/>
            </p:cNvSpPr>
            <p:nvPr/>
          </p:nvSpPr>
          <p:spPr bwMode="auto">
            <a:xfrm>
              <a:off x="6720" y="377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 name="Rectangle 130">
              <a:extLst>
                <a:ext uri="{FF2B5EF4-FFF2-40B4-BE49-F238E27FC236}">
                  <a16:creationId xmlns:a16="http://schemas.microsoft.com/office/drawing/2014/main" id="{F4544593-B3C1-4249-ABA3-02DDB9311308}"/>
                </a:ext>
              </a:extLst>
            </p:cNvPr>
            <p:cNvSpPr>
              <a:spLocks noChangeArrowheads="1"/>
            </p:cNvSpPr>
            <p:nvPr/>
          </p:nvSpPr>
          <p:spPr bwMode="auto">
            <a:xfrm>
              <a:off x="6720" y="3773"/>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Line 131">
              <a:extLst>
                <a:ext uri="{FF2B5EF4-FFF2-40B4-BE49-F238E27FC236}">
                  <a16:creationId xmlns:a16="http://schemas.microsoft.com/office/drawing/2014/main" id="{E4D7A5CD-709F-42B0-8B33-40D9710DD2B3}"/>
                </a:ext>
              </a:extLst>
            </p:cNvPr>
            <p:cNvSpPr>
              <a:spLocks noChangeShapeType="1"/>
            </p:cNvSpPr>
            <p:nvPr/>
          </p:nvSpPr>
          <p:spPr bwMode="auto">
            <a:xfrm>
              <a:off x="6720" y="412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Rectangle 132">
              <a:extLst>
                <a:ext uri="{FF2B5EF4-FFF2-40B4-BE49-F238E27FC236}">
                  <a16:creationId xmlns:a16="http://schemas.microsoft.com/office/drawing/2014/main" id="{A4EC806D-F6D3-4F01-986B-FC6CC401A5C2}"/>
                </a:ext>
              </a:extLst>
            </p:cNvPr>
            <p:cNvSpPr>
              <a:spLocks noChangeArrowheads="1"/>
            </p:cNvSpPr>
            <p:nvPr/>
          </p:nvSpPr>
          <p:spPr bwMode="auto">
            <a:xfrm>
              <a:off x="6720" y="4120"/>
              <a:ext cx="5"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54109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E697A-347C-484C-A775-27F020143AAF}"/>
              </a:ext>
            </a:extLst>
          </p:cNvPr>
          <p:cNvSpPr>
            <a:spLocks noGrp="1"/>
          </p:cNvSpPr>
          <p:nvPr>
            <p:ph type="title"/>
          </p:nvPr>
        </p:nvSpPr>
        <p:spPr/>
        <p:txBody>
          <a:bodyPr/>
          <a:lstStyle/>
          <a:p>
            <a:pPr algn="l"/>
            <a:r>
              <a:rPr lang="en-US" dirty="0">
                <a:solidFill>
                  <a:srgbClr val="002060"/>
                </a:solidFill>
              </a:rPr>
              <a:t>Paycheck Protection Program</a:t>
            </a:r>
            <a:br>
              <a:rPr lang="en-US" dirty="0"/>
            </a:br>
            <a:endParaRPr lang="en-US" dirty="0"/>
          </a:p>
        </p:txBody>
      </p:sp>
      <p:sp>
        <p:nvSpPr>
          <p:cNvPr id="3" name="Slide Number Placeholder 2">
            <a:extLst>
              <a:ext uri="{FF2B5EF4-FFF2-40B4-BE49-F238E27FC236}">
                <a16:creationId xmlns:a16="http://schemas.microsoft.com/office/drawing/2014/main" id="{6DF83275-7C50-476B-B337-A7BC1C8B25A5}"/>
              </a:ext>
            </a:extLst>
          </p:cNvPr>
          <p:cNvSpPr>
            <a:spLocks noGrp="1"/>
          </p:cNvSpPr>
          <p:nvPr>
            <p:ph type="sldNum" sz="quarter" idx="12"/>
          </p:nvPr>
        </p:nvSpPr>
        <p:spPr/>
        <p:txBody>
          <a:bodyPr/>
          <a:lstStyle/>
          <a:p>
            <a:fld id="{B1AB44B9-F1EC-4F4B-88D4-413245C9CD3E}" type="slidenum">
              <a:rPr lang="en-US" smtClean="0"/>
              <a:t>5</a:t>
            </a:fld>
            <a:endParaRPr lang="en-US"/>
          </a:p>
        </p:txBody>
      </p:sp>
      <p:pic>
        <p:nvPicPr>
          <p:cNvPr id="4" name="Picture 3" descr="A picture containing drawing, sign&#10;&#10;Description automatically generated">
            <a:extLst>
              <a:ext uri="{FF2B5EF4-FFF2-40B4-BE49-F238E27FC236}">
                <a16:creationId xmlns:a16="http://schemas.microsoft.com/office/drawing/2014/main" id="{A9FCBEF6-B88B-43CC-9F4D-B5B6971BFA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1507" y="380822"/>
            <a:ext cx="2493818" cy="1328777"/>
          </a:xfrm>
          <a:prstGeom prst="rect">
            <a:avLst/>
          </a:prstGeom>
        </p:spPr>
      </p:pic>
      <p:sp>
        <p:nvSpPr>
          <p:cNvPr id="5" name="TextBox 4">
            <a:extLst>
              <a:ext uri="{FF2B5EF4-FFF2-40B4-BE49-F238E27FC236}">
                <a16:creationId xmlns:a16="http://schemas.microsoft.com/office/drawing/2014/main" id="{C431BD66-667B-4434-A537-7CC6CC6646FD}"/>
              </a:ext>
            </a:extLst>
          </p:cNvPr>
          <p:cNvSpPr txBox="1"/>
          <p:nvPr/>
        </p:nvSpPr>
        <p:spPr>
          <a:xfrm>
            <a:off x="692086" y="1835078"/>
            <a:ext cx="3780057" cy="4154984"/>
          </a:xfrm>
          <a:prstGeom prst="rect">
            <a:avLst/>
          </a:prstGeom>
          <a:noFill/>
        </p:spPr>
        <p:txBody>
          <a:bodyPr wrap="square" rtlCol="0">
            <a:spAutoFit/>
          </a:bodyPr>
          <a:lstStyle/>
          <a:p>
            <a:r>
              <a:rPr lang="en-US" sz="2200" dirty="0">
                <a:latin typeface="Source Sans Pro" panose="020B0503030403020204" pitchFamily="34" charset="0"/>
                <a:ea typeface="Source Sans Pro" panose="020B0503030403020204" pitchFamily="34" charset="0"/>
              </a:rPr>
              <a:t>The Paycheck Protection Program is a loan designed to provide a direct incentive for small businesses to keep their workers on the payroll.</a:t>
            </a:r>
          </a:p>
          <a:p>
            <a:endParaRPr lang="en-US" sz="2200" dirty="0">
              <a:latin typeface="Source Sans Pro" panose="020B0503030403020204" pitchFamily="34" charset="0"/>
              <a:ea typeface="Source Sans Pro" panose="020B0503030403020204" pitchFamily="34" charset="0"/>
            </a:endParaRPr>
          </a:p>
          <a:p>
            <a:r>
              <a:rPr lang="en-US" sz="2200" b="1" dirty="0">
                <a:solidFill>
                  <a:srgbClr val="002060"/>
                </a:solidFill>
                <a:latin typeface="Source Sans Pro" panose="020B0503030403020204" pitchFamily="34" charset="0"/>
                <a:ea typeface="Source Sans Pro" panose="020B0503030403020204" pitchFamily="34" charset="0"/>
              </a:rPr>
              <a:t>SBA will forgive loans if all employees are kept on the payroll for eight weeks and the money is used for payroll, rent, mortgage interest, or utilities.</a:t>
            </a:r>
          </a:p>
        </p:txBody>
      </p:sp>
      <p:sp>
        <p:nvSpPr>
          <p:cNvPr id="6" name="TextBox 5">
            <a:extLst>
              <a:ext uri="{FF2B5EF4-FFF2-40B4-BE49-F238E27FC236}">
                <a16:creationId xmlns:a16="http://schemas.microsoft.com/office/drawing/2014/main" id="{283254CB-FE58-41CA-ABC8-14D7920E8F4F}"/>
              </a:ext>
            </a:extLst>
          </p:cNvPr>
          <p:cNvSpPr txBox="1"/>
          <p:nvPr/>
        </p:nvSpPr>
        <p:spPr>
          <a:xfrm>
            <a:off x="5146266" y="1740247"/>
            <a:ext cx="6658947" cy="5016758"/>
          </a:xfrm>
          <a:prstGeom prst="rect">
            <a:avLst/>
          </a:prstGeom>
          <a:noFill/>
        </p:spPr>
        <p:txBody>
          <a:bodyPr wrap="square" rtlCol="0">
            <a:spAutoFit/>
          </a:bodyPr>
          <a:lstStyle/>
          <a:p>
            <a:r>
              <a:rPr lang="en-US" sz="2000" dirty="0">
                <a:solidFill>
                  <a:srgbClr val="002060"/>
                </a:solidFill>
                <a:latin typeface="Source Sans Pro" panose="020B0503030403020204" pitchFamily="34" charset="0"/>
                <a:ea typeface="Source Sans Pro" panose="020B0503030403020204" pitchFamily="34" charset="0"/>
              </a:rPr>
              <a:t>The loan will be fully forgiven if the funds are used for payroll costs, interest on mortgages, rent, and utilities (due to likely high subscription, at least 75% of the forgiven amount must have been used for payroll). </a:t>
            </a:r>
          </a:p>
          <a:p>
            <a:pPr>
              <a:lnSpc>
                <a:spcPct val="50000"/>
              </a:lnSpc>
            </a:pPr>
            <a:endParaRPr lang="en-US" sz="2000" dirty="0">
              <a:solidFill>
                <a:srgbClr val="002060"/>
              </a:solidFill>
              <a:latin typeface="Source Sans Pro" panose="020B0503030403020204" pitchFamily="34" charset="0"/>
              <a:ea typeface="Source Sans Pro" panose="020B0503030403020204" pitchFamily="34" charset="0"/>
            </a:endParaRPr>
          </a:p>
          <a:p>
            <a:r>
              <a:rPr lang="en-US" sz="2000" dirty="0">
                <a:solidFill>
                  <a:srgbClr val="002060"/>
                </a:solidFill>
                <a:latin typeface="Source Sans Pro" panose="020B0503030403020204" pitchFamily="34" charset="0"/>
                <a:ea typeface="Source Sans Pro" panose="020B0503030403020204" pitchFamily="34" charset="0"/>
              </a:rPr>
              <a:t>Loan payments will also be deferred for six months. No collateral or personal guarantees are required. Neither the government nor lenders will charge small businesses any fees.</a:t>
            </a:r>
          </a:p>
          <a:p>
            <a:pPr>
              <a:lnSpc>
                <a:spcPct val="50000"/>
              </a:lnSpc>
            </a:pPr>
            <a:endParaRPr lang="en-US" sz="2000" dirty="0">
              <a:solidFill>
                <a:srgbClr val="002060"/>
              </a:solidFill>
              <a:latin typeface="Source Sans Pro" panose="020B0503030403020204" pitchFamily="34" charset="0"/>
              <a:ea typeface="Source Sans Pro" panose="020B0503030403020204" pitchFamily="34" charset="0"/>
            </a:endParaRPr>
          </a:p>
          <a:p>
            <a:r>
              <a:rPr lang="en-US" sz="2000" dirty="0">
                <a:solidFill>
                  <a:srgbClr val="002060"/>
                </a:solidFill>
                <a:latin typeface="Source Sans Pro" panose="020B0503030403020204" pitchFamily="34" charset="0"/>
                <a:ea typeface="Source Sans Pro" panose="020B0503030403020204" pitchFamily="34" charset="0"/>
              </a:rPr>
              <a:t>Forgiveness is based on the employer maintaining or quickly rehiring employees and maintaining salary levels.  Forgiveness will be reduced if full-time headcount declines, or if salaries and wages decrease.</a:t>
            </a:r>
          </a:p>
          <a:p>
            <a:pPr>
              <a:lnSpc>
                <a:spcPct val="50000"/>
              </a:lnSpc>
            </a:pPr>
            <a:endParaRPr lang="en-US" sz="2000" dirty="0">
              <a:solidFill>
                <a:srgbClr val="002060"/>
              </a:solidFill>
              <a:latin typeface="Source Sans Pro" panose="020B0503030403020204" pitchFamily="34" charset="0"/>
              <a:ea typeface="Source Sans Pro" panose="020B0503030403020204" pitchFamily="34" charset="0"/>
            </a:endParaRPr>
          </a:p>
          <a:p>
            <a:r>
              <a:rPr lang="en-US" sz="2000" dirty="0">
                <a:solidFill>
                  <a:srgbClr val="002060"/>
                </a:solidFill>
                <a:latin typeface="Source Sans Pro" panose="020B0503030403020204" pitchFamily="34" charset="0"/>
                <a:ea typeface="Source Sans Pro" panose="020B0503030403020204" pitchFamily="34" charset="0"/>
              </a:rPr>
              <a:t>This loan has a maturity of 2 years and an interest rate of 1%.*</a:t>
            </a:r>
          </a:p>
        </p:txBody>
      </p:sp>
      <p:sp>
        <p:nvSpPr>
          <p:cNvPr id="8" name="Isosceles Triangle 7">
            <a:extLst>
              <a:ext uri="{FF2B5EF4-FFF2-40B4-BE49-F238E27FC236}">
                <a16:creationId xmlns:a16="http://schemas.microsoft.com/office/drawing/2014/main" id="{EC11A7D5-971B-458E-B777-50E240C65501}"/>
              </a:ext>
            </a:extLst>
          </p:cNvPr>
          <p:cNvSpPr/>
          <p:nvPr/>
        </p:nvSpPr>
        <p:spPr>
          <a:xfrm rot="5400000">
            <a:off x="3125409" y="3706106"/>
            <a:ext cx="3260378" cy="566911"/>
          </a:xfrm>
          <a:prstGeom prst="triangle">
            <a:avLst/>
          </a:prstGeom>
          <a:solidFill>
            <a:srgbClr val="00206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4466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0A11D-9DAF-4874-AAEC-9A9E552AA7A2}"/>
              </a:ext>
            </a:extLst>
          </p:cNvPr>
          <p:cNvSpPr>
            <a:spLocks noGrp="1"/>
          </p:cNvSpPr>
          <p:nvPr>
            <p:ph type="title"/>
          </p:nvPr>
        </p:nvSpPr>
        <p:spPr>
          <a:xfrm>
            <a:off x="386787" y="527898"/>
            <a:ext cx="10515600" cy="1160039"/>
          </a:xfrm>
        </p:spPr>
        <p:txBody>
          <a:bodyPr/>
          <a:lstStyle/>
          <a:p>
            <a:pPr algn="l"/>
            <a:r>
              <a:rPr lang="en-US" dirty="0">
                <a:solidFill>
                  <a:srgbClr val="002060"/>
                </a:solidFill>
                <a:ea typeface="Source Sans Pro" panose="020B0503030403020204" pitchFamily="34" charset="0"/>
              </a:rPr>
              <a:t>Eligible Payroll Costs</a:t>
            </a:r>
            <a:r>
              <a:rPr lang="en-US" dirty="0">
                <a:solidFill>
                  <a:srgbClr val="002060"/>
                </a:solidFill>
              </a:rPr>
              <a:t>	</a:t>
            </a:r>
            <a:endParaRPr lang="en-US" dirty="0"/>
          </a:p>
        </p:txBody>
      </p:sp>
      <p:sp>
        <p:nvSpPr>
          <p:cNvPr id="3" name="Slide Number Placeholder 2">
            <a:extLst>
              <a:ext uri="{FF2B5EF4-FFF2-40B4-BE49-F238E27FC236}">
                <a16:creationId xmlns:a16="http://schemas.microsoft.com/office/drawing/2014/main" id="{1582C551-FB22-4642-9E05-3F629DA64E1E}"/>
              </a:ext>
            </a:extLst>
          </p:cNvPr>
          <p:cNvSpPr>
            <a:spLocks noGrp="1"/>
          </p:cNvSpPr>
          <p:nvPr>
            <p:ph type="sldNum" sz="quarter" idx="12"/>
          </p:nvPr>
        </p:nvSpPr>
        <p:spPr/>
        <p:txBody>
          <a:bodyPr/>
          <a:lstStyle/>
          <a:p>
            <a:fld id="{B1AB44B9-F1EC-4F4B-88D4-413245C9CD3E}" type="slidenum">
              <a:rPr lang="en-US" smtClean="0"/>
              <a:t>6</a:t>
            </a:fld>
            <a:endParaRPr lang="en-US"/>
          </a:p>
        </p:txBody>
      </p:sp>
      <p:pic>
        <p:nvPicPr>
          <p:cNvPr id="1028" name="Picture 4" descr="Image of shield with money in it.">
            <a:extLst>
              <a:ext uri="{FF2B5EF4-FFF2-40B4-BE49-F238E27FC236}">
                <a16:creationId xmlns:a16="http://schemas.microsoft.com/office/drawing/2014/main" id="{68FD8A9C-B477-4C34-BC39-08C4EB4733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8114" y="278279"/>
            <a:ext cx="2743201" cy="1369211"/>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B94ACE2B-6265-4842-971F-B2068BCD9618}"/>
              </a:ext>
            </a:extLst>
          </p:cNvPr>
          <p:cNvSpPr txBox="1">
            <a:spLocks/>
          </p:cNvSpPr>
          <p:nvPr/>
        </p:nvSpPr>
        <p:spPr>
          <a:xfrm>
            <a:off x="386787" y="1510062"/>
            <a:ext cx="11285621" cy="463267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68275" indent="-168275" defTabSz="685800">
              <a:spcBef>
                <a:spcPts val="300"/>
              </a:spcBef>
              <a:spcAft>
                <a:spcPts val="200"/>
              </a:spcAft>
            </a:pPr>
            <a:r>
              <a:rPr lang="en-US" sz="2000" dirty="0">
                <a:solidFill>
                  <a:srgbClr val="002060"/>
                </a:solidFill>
                <a:latin typeface="Source Sans Pro" panose="020B0503030403020204" pitchFamily="34" charset="0"/>
                <a:ea typeface="Source Sans Pro" panose="020B0503030403020204" pitchFamily="34" charset="0"/>
                <a:cs typeface="Arial" panose="020B0604020202020204" pitchFamily="34" charset="0"/>
              </a:rPr>
              <a:t>Payroll costs paid or incurred during the 8 consecutive week covered period are eligible for forgiveness:</a:t>
            </a:r>
          </a:p>
          <a:p>
            <a:pPr marL="568325" lvl="1" indent="-168275" defTabSz="685800">
              <a:spcBef>
                <a:spcPts val="300"/>
              </a:spcBef>
              <a:spcAft>
                <a:spcPts val="200"/>
              </a:spcAft>
            </a:pPr>
            <a:r>
              <a:rPr lang="en-US" sz="1800" dirty="0">
                <a:solidFill>
                  <a:srgbClr val="002060"/>
                </a:solidFill>
                <a:latin typeface="Source Sans Pro" panose="020B0503030403020204" pitchFamily="34" charset="0"/>
                <a:ea typeface="Source Sans Pro" panose="020B0503030403020204" pitchFamily="34" charset="0"/>
                <a:cs typeface="Arial" panose="020B0604020202020204" pitchFamily="34" charset="0"/>
              </a:rPr>
              <a:t>Start at loan disbursement or </a:t>
            </a:r>
          </a:p>
          <a:p>
            <a:pPr marL="568325" lvl="1" indent="-168275" defTabSz="685800">
              <a:spcBef>
                <a:spcPts val="300"/>
              </a:spcBef>
              <a:spcAft>
                <a:spcPts val="200"/>
              </a:spcAft>
            </a:pPr>
            <a:r>
              <a:rPr lang="en-US" sz="1800" dirty="0">
                <a:solidFill>
                  <a:srgbClr val="002060"/>
                </a:solidFill>
                <a:latin typeface="Source Sans Pro" panose="020B0503030403020204" pitchFamily="34" charset="0"/>
                <a:ea typeface="Source Sans Pro" panose="020B0503030403020204" pitchFamily="34" charset="0"/>
                <a:cs typeface="Arial" panose="020B0604020202020204" pitchFamily="34" charset="0"/>
              </a:rPr>
              <a:t>Can use alternative covered period to coincide with beginning of next pay period after loan disbursement</a:t>
            </a:r>
          </a:p>
          <a:p>
            <a:pPr marL="568325" lvl="1" indent="-168275" defTabSz="685800">
              <a:spcBef>
                <a:spcPts val="300"/>
              </a:spcBef>
              <a:spcAft>
                <a:spcPts val="200"/>
              </a:spcAft>
            </a:pPr>
            <a:r>
              <a:rPr lang="en-US" sz="1800" dirty="0">
                <a:solidFill>
                  <a:srgbClr val="002060"/>
                </a:solidFill>
                <a:latin typeface="Source Sans Pro" panose="020B0503030403020204" pitchFamily="34" charset="0"/>
                <a:ea typeface="Source Sans Pro" panose="020B0503030403020204" pitchFamily="34" charset="0"/>
                <a:cs typeface="Arial" panose="020B0604020202020204" pitchFamily="34" charset="0"/>
              </a:rPr>
              <a:t>Other allowable costs include payment for vacation, parental, family, medical, or sick leave; payment for employee benefits consisting of group health care coverage, including insurance premiums, and retirement; payment of state and local taxes assessed on compensation of employees.</a:t>
            </a:r>
          </a:p>
          <a:p>
            <a:pPr marL="400050" lvl="1" indent="0" defTabSz="685800">
              <a:lnSpc>
                <a:spcPct val="50000"/>
              </a:lnSpc>
              <a:spcBef>
                <a:spcPts val="300"/>
              </a:spcBef>
              <a:spcAft>
                <a:spcPts val="200"/>
              </a:spcAft>
              <a:buNone/>
            </a:pPr>
            <a:endParaRPr lang="en-US" dirty="0">
              <a:solidFill>
                <a:srgbClr val="002060"/>
              </a:solidFill>
              <a:latin typeface="Source Sans Pro" panose="020B0503030403020204" pitchFamily="34" charset="0"/>
              <a:ea typeface="Source Sans Pro" panose="020B0503030403020204" pitchFamily="34" charset="0"/>
              <a:cs typeface="Arial" panose="020B0604020202020204" pitchFamily="34" charset="0"/>
            </a:endParaRPr>
          </a:p>
          <a:p>
            <a:pPr marL="168275" indent="-168275" defTabSz="685800">
              <a:spcBef>
                <a:spcPts val="300"/>
              </a:spcBef>
              <a:spcAft>
                <a:spcPts val="200"/>
              </a:spcAft>
            </a:pPr>
            <a:r>
              <a:rPr lang="en-US" sz="2000" dirty="0">
                <a:solidFill>
                  <a:srgbClr val="002060"/>
                </a:solidFill>
                <a:latin typeface="Source Sans Pro" panose="020B0503030403020204" pitchFamily="34" charset="0"/>
                <a:ea typeface="Source Sans Pro" panose="020B0503030403020204" pitchFamily="34" charset="0"/>
                <a:cs typeface="Arial" panose="020B0604020202020204" pitchFamily="34" charset="0"/>
              </a:rPr>
              <a:t>Costs include salary, wages, commission, or similar compensations up to the $100,000 cap pro-rated for the covered period. Borrowers may also include estimated tips, bonuses and hazard pay as a form of eligible compensation subject to the cap.</a:t>
            </a:r>
          </a:p>
          <a:p>
            <a:pPr marL="568325" lvl="1" indent="-168275" defTabSz="685800">
              <a:spcBef>
                <a:spcPts val="300"/>
              </a:spcBef>
              <a:spcAft>
                <a:spcPts val="200"/>
              </a:spcAft>
            </a:pPr>
            <a:r>
              <a:rPr lang="en-US" sz="1800" dirty="0">
                <a:solidFill>
                  <a:srgbClr val="002060"/>
                </a:solidFill>
                <a:latin typeface="Source Sans Pro" panose="020B0503030403020204" pitchFamily="34" charset="0"/>
                <a:ea typeface="Source Sans Pro" panose="020B0503030403020204" pitchFamily="34" charset="0"/>
                <a:cs typeface="Arial" panose="020B0604020202020204" pitchFamily="34" charset="0"/>
              </a:rPr>
              <a:t>Owner employees are capped by their 2019 employees cash compensation (8 weeks) and employer retirement and health care contributions.</a:t>
            </a:r>
          </a:p>
          <a:p>
            <a:pPr marL="568325" lvl="1" indent="-168275" defTabSz="685800">
              <a:spcBef>
                <a:spcPts val="300"/>
              </a:spcBef>
              <a:spcAft>
                <a:spcPts val="200"/>
              </a:spcAft>
            </a:pPr>
            <a:r>
              <a:rPr lang="en-US" sz="1800" dirty="0">
                <a:solidFill>
                  <a:srgbClr val="002060"/>
                </a:solidFill>
                <a:latin typeface="Source Sans Pro" panose="020B0503030403020204" pitchFamily="34" charset="0"/>
                <a:ea typeface="Source Sans Pro" panose="020B0503030403020204" pitchFamily="34" charset="0"/>
                <a:cs typeface="Arial" panose="020B0604020202020204" pitchFamily="34" charset="0"/>
              </a:rPr>
              <a:t>Self-employed individuals are limited to 8/52 of 2019 net income</a:t>
            </a:r>
          </a:p>
          <a:p>
            <a:pPr marL="568325" lvl="1" indent="-168275" defTabSz="685800">
              <a:spcBef>
                <a:spcPts val="300"/>
              </a:spcBef>
              <a:spcAft>
                <a:spcPts val="200"/>
              </a:spcAft>
            </a:pPr>
            <a:r>
              <a:rPr lang="en-US" sz="1800" dirty="0">
                <a:solidFill>
                  <a:srgbClr val="002060"/>
                </a:solidFill>
                <a:latin typeface="Source Sans Pro" panose="020B0503030403020204" pitchFamily="34" charset="0"/>
                <a:ea typeface="Source Sans Pro" panose="020B0503030403020204" pitchFamily="34" charset="0"/>
                <a:cs typeface="Arial" panose="020B0604020202020204" pitchFamily="34" charset="0"/>
              </a:rPr>
              <a:t>General partners are calculated based on their 2019 net earning from self-employment </a:t>
            </a:r>
          </a:p>
          <a:p>
            <a:pPr marL="568325" lvl="1" indent="-168275" defTabSz="685800">
              <a:spcBef>
                <a:spcPts val="300"/>
              </a:spcBef>
              <a:spcAft>
                <a:spcPts val="200"/>
              </a:spcAft>
            </a:pPr>
            <a:r>
              <a:rPr lang="en-US" sz="1800" dirty="0">
                <a:solidFill>
                  <a:srgbClr val="002060"/>
                </a:solidFill>
                <a:latin typeface="Source Sans Pro" panose="020B0503030403020204" pitchFamily="34" charset="0"/>
                <a:ea typeface="Source Sans Pro" panose="020B0503030403020204" pitchFamily="34" charset="0"/>
                <a:cs typeface="Arial" panose="020B0604020202020204" pitchFamily="34" charset="0"/>
              </a:rPr>
              <a:t>Costs for retirement or health insurance contribution for self-employed individuals or  general partners are not eligible for forgiveness.</a:t>
            </a:r>
          </a:p>
          <a:p>
            <a:pPr marL="168275" indent="-168275" defTabSz="685800"/>
            <a:endParaRPr lang="en-US" sz="1800" dirty="0">
              <a:solidFill>
                <a:srgbClr val="002060"/>
              </a:solidFill>
              <a:cs typeface="Arial" panose="020B0604020202020204" pitchFamily="34" charset="0"/>
            </a:endParaRPr>
          </a:p>
        </p:txBody>
      </p:sp>
    </p:spTree>
    <p:extLst>
      <p:ext uri="{BB962C8B-B14F-4D97-AF65-F5344CB8AC3E}">
        <p14:creationId xmlns:p14="http://schemas.microsoft.com/office/powerpoint/2010/main" val="3911180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0A11D-9DAF-4874-AAEC-9A9E552AA7A2}"/>
              </a:ext>
            </a:extLst>
          </p:cNvPr>
          <p:cNvSpPr>
            <a:spLocks noGrp="1"/>
          </p:cNvSpPr>
          <p:nvPr>
            <p:ph type="title"/>
          </p:nvPr>
        </p:nvSpPr>
        <p:spPr>
          <a:xfrm>
            <a:off x="529027" y="527898"/>
            <a:ext cx="10515600" cy="1160039"/>
          </a:xfrm>
        </p:spPr>
        <p:txBody>
          <a:bodyPr/>
          <a:lstStyle/>
          <a:p>
            <a:pPr algn="l"/>
            <a:r>
              <a:rPr lang="en-US" dirty="0">
                <a:solidFill>
                  <a:srgbClr val="002060"/>
                </a:solidFill>
                <a:ea typeface="Source Sans Pro" panose="020B0503030403020204" pitchFamily="34" charset="0"/>
              </a:rPr>
              <a:t>Non-Payroll Costs</a:t>
            </a:r>
            <a:r>
              <a:rPr lang="en-US" dirty="0">
                <a:solidFill>
                  <a:srgbClr val="002060"/>
                </a:solidFill>
              </a:rPr>
              <a:t>		</a:t>
            </a:r>
            <a:endParaRPr lang="en-US" dirty="0"/>
          </a:p>
        </p:txBody>
      </p:sp>
      <p:sp>
        <p:nvSpPr>
          <p:cNvPr id="3" name="Slide Number Placeholder 2">
            <a:extLst>
              <a:ext uri="{FF2B5EF4-FFF2-40B4-BE49-F238E27FC236}">
                <a16:creationId xmlns:a16="http://schemas.microsoft.com/office/drawing/2014/main" id="{1582C551-FB22-4642-9E05-3F629DA64E1E}"/>
              </a:ext>
            </a:extLst>
          </p:cNvPr>
          <p:cNvSpPr>
            <a:spLocks noGrp="1"/>
          </p:cNvSpPr>
          <p:nvPr>
            <p:ph type="sldNum" sz="quarter" idx="12"/>
          </p:nvPr>
        </p:nvSpPr>
        <p:spPr/>
        <p:txBody>
          <a:bodyPr/>
          <a:lstStyle/>
          <a:p>
            <a:fld id="{B1AB44B9-F1EC-4F4B-88D4-413245C9CD3E}" type="slidenum">
              <a:rPr lang="en-US" smtClean="0"/>
              <a:t>7</a:t>
            </a:fld>
            <a:endParaRPr lang="en-US"/>
          </a:p>
        </p:txBody>
      </p:sp>
      <p:pic>
        <p:nvPicPr>
          <p:cNvPr id="1028" name="Picture 4" descr="Image of shield with money in it.">
            <a:extLst>
              <a:ext uri="{FF2B5EF4-FFF2-40B4-BE49-F238E27FC236}">
                <a16:creationId xmlns:a16="http://schemas.microsoft.com/office/drawing/2014/main" id="{68FD8A9C-B477-4C34-BC39-08C4EB4733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8114" y="278279"/>
            <a:ext cx="2743201" cy="136921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E547817B-7865-44E0-8D43-D7080509FBF6}"/>
              </a:ext>
            </a:extLst>
          </p:cNvPr>
          <p:cNvSpPr txBox="1">
            <a:spLocks/>
          </p:cNvSpPr>
          <p:nvPr/>
        </p:nvSpPr>
        <p:spPr>
          <a:xfrm>
            <a:off x="453189" y="1644398"/>
            <a:ext cx="11285621" cy="457669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68275" indent="-168275" defTabSz="685800">
              <a:spcBef>
                <a:spcPts val="600"/>
              </a:spcBef>
              <a:spcAft>
                <a:spcPts val="300"/>
              </a:spcAft>
            </a:pPr>
            <a:r>
              <a:rPr lang="en-US" sz="2100" dirty="0">
                <a:solidFill>
                  <a:srgbClr val="002060"/>
                </a:solidFill>
                <a:latin typeface="Source Sans Pro" panose="020B0503030403020204" pitchFamily="34" charset="0"/>
                <a:ea typeface="Source Sans Pro" panose="020B0503030403020204" pitchFamily="34" charset="0"/>
                <a:cs typeface="Arial" panose="020B0604020202020204" pitchFamily="34" charset="0"/>
              </a:rPr>
              <a:t>All obligations and services must have been in place prior to 2/15/2020 to be considered.</a:t>
            </a:r>
          </a:p>
          <a:p>
            <a:pPr marL="168275" indent="-168275" defTabSz="685800">
              <a:lnSpc>
                <a:spcPct val="50000"/>
              </a:lnSpc>
              <a:spcBef>
                <a:spcPts val="600"/>
              </a:spcBef>
              <a:spcAft>
                <a:spcPts val="300"/>
              </a:spcAft>
            </a:pPr>
            <a:endParaRPr lang="en-US" sz="2100" dirty="0">
              <a:solidFill>
                <a:srgbClr val="002060"/>
              </a:solidFill>
              <a:latin typeface="Source Sans Pro" panose="020B0503030403020204" pitchFamily="34" charset="0"/>
              <a:ea typeface="Source Sans Pro" panose="020B0503030403020204" pitchFamily="34" charset="0"/>
              <a:cs typeface="Arial" panose="020B0604020202020204" pitchFamily="34" charset="0"/>
            </a:endParaRPr>
          </a:p>
          <a:p>
            <a:pPr marL="168275" indent="-168275" defTabSz="685800">
              <a:spcBef>
                <a:spcPts val="600"/>
              </a:spcBef>
              <a:spcAft>
                <a:spcPts val="300"/>
              </a:spcAft>
            </a:pPr>
            <a:r>
              <a:rPr lang="en-US" sz="2100" dirty="0">
                <a:solidFill>
                  <a:srgbClr val="002060"/>
                </a:solidFill>
                <a:latin typeface="Source Sans Pro" panose="020B0503030403020204" pitchFamily="34" charset="0"/>
                <a:ea typeface="Source Sans Pro" panose="020B0503030403020204" pitchFamily="34" charset="0"/>
                <a:cs typeface="Arial" panose="020B0604020202020204" pitchFamily="34" charset="0"/>
              </a:rPr>
              <a:t>Cost include interest expenses on real or personal property (no principal payments), rent or lease payments on real or personal property, and utility costs</a:t>
            </a:r>
          </a:p>
          <a:p>
            <a:pPr marL="168275" indent="-168275" defTabSz="685800">
              <a:lnSpc>
                <a:spcPct val="50000"/>
              </a:lnSpc>
              <a:spcBef>
                <a:spcPts val="600"/>
              </a:spcBef>
              <a:spcAft>
                <a:spcPts val="300"/>
              </a:spcAft>
            </a:pPr>
            <a:endParaRPr lang="en-US" sz="2100" dirty="0">
              <a:solidFill>
                <a:srgbClr val="002060"/>
              </a:solidFill>
              <a:latin typeface="Source Sans Pro" panose="020B0503030403020204" pitchFamily="34" charset="0"/>
              <a:ea typeface="Source Sans Pro" panose="020B0503030403020204" pitchFamily="34" charset="0"/>
              <a:cs typeface="Arial" panose="020B0604020202020204" pitchFamily="34" charset="0"/>
            </a:endParaRPr>
          </a:p>
          <a:p>
            <a:pPr marL="168275" indent="-168275" defTabSz="685800">
              <a:spcBef>
                <a:spcPts val="600"/>
              </a:spcBef>
              <a:spcAft>
                <a:spcPts val="300"/>
              </a:spcAft>
            </a:pPr>
            <a:r>
              <a:rPr lang="en-US" sz="2100" dirty="0">
                <a:solidFill>
                  <a:srgbClr val="002060"/>
                </a:solidFill>
                <a:latin typeface="Source Sans Pro" panose="020B0503030403020204" pitchFamily="34" charset="0"/>
                <a:ea typeface="Source Sans Pro" panose="020B0503030403020204" pitchFamily="34" charset="0"/>
                <a:cs typeface="Arial" panose="020B0604020202020204" pitchFamily="34" charset="0"/>
              </a:rPr>
              <a:t>Costs are eligible for forgiveness if they were paid during the covered period or incurred during the covered period and paid on or before the next billing date. Covered period begins at loan disbursement and extends 8 weeks.  </a:t>
            </a:r>
          </a:p>
          <a:p>
            <a:pPr marL="168275" indent="-168275" defTabSz="685800">
              <a:lnSpc>
                <a:spcPct val="50000"/>
              </a:lnSpc>
              <a:spcBef>
                <a:spcPts val="600"/>
              </a:spcBef>
              <a:spcAft>
                <a:spcPts val="300"/>
              </a:spcAft>
            </a:pPr>
            <a:endParaRPr lang="en-US" sz="2100" dirty="0">
              <a:solidFill>
                <a:srgbClr val="002060"/>
              </a:solidFill>
              <a:latin typeface="Source Sans Pro" panose="020B0503030403020204" pitchFamily="34" charset="0"/>
              <a:ea typeface="Source Sans Pro" panose="020B0503030403020204" pitchFamily="34" charset="0"/>
              <a:cs typeface="Arial" panose="020B0604020202020204" pitchFamily="34" charset="0"/>
            </a:endParaRPr>
          </a:p>
          <a:p>
            <a:pPr marL="168275" indent="-168275" defTabSz="685800">
              <a:spcBef>
                <a:spcPts val="600"/>
              </a:spcBef>
              <a:spcAft>
                <a:spcPts val="300"/>
              </a:spcAft>
            </a:pPr>
            <a:r>
              <a:rPr lang="en-US" sz="2100" dirty="0">
                <a:solidFill>
                  <a:srgbClr val="002060"/>
                </a:solidFill>
                <a:latin typeface="Source Sans Pro" panose="020B0503030403020204" pitchFamily="34" charset="0"/>
                <a:ea typeface="Source Sans Pro" panose="020B0503030403020204" pitchFamily="34" charset="0"/>
                <a:cs typeface="Arial" panose="020B0604020202020204" pitchFamily="34" charset="0"/>
              </a:rPr>
              <a:t>Costs can include past months payments if paid during the covered period but cannot include prepayment of services beyond the covered period.</a:t>
            </a:r>
          </a:p>
          <a:p>
            <a:pPr marL="168275" indent="-168275" defTabSz="685800">
              <a:lnSpc>
                <a:spcPct val="50000"/>
              </a:lnSpc>
              <a:spcBef>
                <a:spcPts val="600"/>
              </a:spcBef>
              <a:spcAft>
                <a:spcPts val="300"/>
              </a:spcAft>
            </a:pPr>
            <a:endParaRPr lang="en-US" sz="2100" dirty="0">
              <a:solidFill>
                <a:srgbClr val="002060"/>
              </a:solidFill>
              <a:latin typeface="Source Sans Pro" panose="020B0503030403020204" pitchFamily="34" charset="0"/>
              <a:ea typeface="Source Sans Pro" panose="020B0503030403020204" pitchFamily="34" charset="0"/>
              <a:cs typeface="Arial" panose="020B0604020202020204" pitchFamily="34" charset="0"/>
            </a:endParaRPr>
          </a:p>
          <a:p>
            <a:pPr marL="168275" indent="-168275" defTabSz="685800">
              <a:spcBef>
                <a:spcPts val="600"/>
              </a:spcBef>
              <a:spcAft>
                <a:spcPts val="300"/>
              </a:spcAft>
            </a:pPr>
            <a:r>
              <a:rPr lang="en-US" sz="2100" dirty="0">
                <a:solidFill>
                  <a:srgbClr val="002060"/>
                </a:solidFill>
                <a:latin typeface="Source Sans Pro" panose="020B0503030403020204" pitchFamily="34" charset="0"/>
                <a:ea typeface="Source Sans Pro" panose="020B0503030403020204" pitchFamily="34" charset="0"/>
                <a:cs typeface="Arial" panose="020B0604020202020204" pitchFamily="34" charset="0"/>
              </a:rPr>
              <a:t>Non-payroll costs are limited to 25% of the forgiveness amount of the loan and can not include any prepayments.</a:t>
            </a:r>
          </a:p>
          <a:p>
            <a:pPr marL="168275" indent="-168275" defTabSz="685800"/>
            <a:endParaRPr lang="en-US" sz="2000" dirty="0">
              <a:solidFill>
                <a:srgbClr val="002060"/>
              </a:solidFill>
              <a:latin typeface="Source Sans Pro" panose="020B0503030403020204" pitchFamily="34" charset="0"/>
              <a:ea typeface="Source Sans Pro" panose="020B0503030403020204" pitchFamily="34" charset="0"/>
              <a:cs typeface="Arial" panose="020B0604020202020204" pitchFamily="34" charset="0"/>
            </a:endParaRPr>
          </a:p>
          <a:p>
            <a:pPr marL="168275" indent="-168275" defTabSz="685800"/>
            <a:endParaRPr lang="en-US" sz="2000" dirty="0">
              <a:solidFill>
                <a:srgbClr val="002060"/>
              </a:solidFill>
              <a:latin typeface="Source Sans Pro" panose="020B0503030403020204" pitchFamily="34" charset="0"/>
              <a:ea typeface="Source Sans Pro" panose="020B0503030403020204" pitchFamily="34" charset="0"/>
              <a:cs typeface="Arial" panose="020B0604020202020204" pitchFamily="34" charset="0"/>
            </a:endParaRPr>
          </a:p>
        </p:txBody>
      </p:sp>
    </p:spTree>
    <p:extLst>
      <p:ext uri="{BB962C8B-B14F-4D97-AF65-F5344CB8AC3E}">
        <p14:creationId xmlns:p14="http://schemas.microsoft.com/office/powerpoint/2010/main" val="1062532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0A11D-9DAF-4874-AAEC-9A9E552AA7A2}"/>
              </a:ext>
            </a:extLst>
          </p:cNvPr>
          <p:cNvSpPr>
            <a:spLocks noGrp="1"/>
          </p:cNvSpPr>
          <p:nvPr>
            <p:ph type="title"/>
          </p:nvPr>
        </p:nvSpPr>
        <p:spPr/>
        <p:txBody>
          <a:bodyPr/>
          <a:lstStyle/>
          <a:p>
            <a:pPr algn="l"/>
            <a:r>
              <a:rPr lang="en-US" dirty="0">
                <a:solidFill>
                  <a:srgbClr val="002060"/>
                </a:solidFill>
                <a:ea typeface="Source Sans Pro" panose="020B0503030403020204" pitchFamily="34" charset="0"/>
              </a:rPr>
              <a:t>PPP Forgiveness Process</a:t>
            </a:r>
            <a:endParaRPr lang="en-US" dirty="0"/>
          </a:p>
        </p:txBody>
      </p:sp>
      <p:sp>
        <p:nvSpPr>
          <p:cNvPr id="3" name="Slide Number Placeholder 2">
            <a:extLst>
              <a:ext uri="{FF2B5EF4-FFF2-40B4-BE49-F238E27FC236}">
                <a16:creationId xmlns:a16="http://schemas.microsoft.com/office/drawing/2014/main" id="{1582C551-FB22-4642-9E05-3F629DA64E1E}"/>
              </a:ext>
            </a:extLst>
          </p:cNvPr>
          <p:cNvSpPr>
            <a:spLocks noGrp="1"/>
          </p:cNvSpPr>
          <p:nvPr>
            <p:ph type="sldNum" sz="quarter" idx="12"/>
          </p:nvPr>
        </p:nvSpPr>
        <p:spPr/>
        <p:txBody>
          <a:bodyPr/>
          <a:lstStyle/>
          <a:p>
            <a:fld id="{B1AB44B9-F1EC-4F4B-88D4-413245C9CD3E}" type="slidenum">
              <a:rPr lang="en-US" smtClean="0"/>
              <a:t>8</a:t>
            </a:fld>
            <a:endParaRPr lang="en-US"/>
          </a:p>
        </p:txBody>
      </p:sp>
      <p:sp>
        <p:nvSpPr>
          <p:cNvPr id="4" name="Content Placeholder 2">
            <a:extLst>
              <a:ext uri="{FF2B5EF4-FFF2-40B4-BE49-F238E27FC236}">
                <a16:creationId xmlns:a16="http://schemas.microsoft.com/office/drawing/2014/main" id="{4832B11A-4EDC-45BA-8EE4-E6E11AD9F9E1}"/>
              </a:ext>
            </a:extLst>
          </p:cNvPr>
          <p:cNvSpPr txBox="1">
            <a:spLocks/>
          </p:cNvSpPr>
          <p:nvPr/>
        </p:nvSpPr>
        <p:spPr>
          <a:xfrm>
            <a:off x="453189" y="1615762"/>
            <a:ext cx="11285621" cy="468396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68275" indent="-168275" defTabSz="685800"/>
            <a:r>
              <a:rPr lang="en-US" dirty="0">
                <a:solidFill>
                  <a:srgbClr val="002060"/>
                </a:solidFill>
                <a:latin typeface="Source Sans Pro" panose="020B0503030403020204" pitchFamily="34" charset="0"/>
                <a:ea typeface="Source Sans Pro" panose="020B0503030403020204" pitchFamily="34" charset="0"/>
                <a:cs typeface="Arial" panose="020B0604020202020204" pitchFamily="34" charset="0"/>
              </a:rPr>
              <a:t>Borrower completes form 3508, or Lender equivalent, and submits it to their lender. </a:t>
            </a:r>
            <a:endParaRPr lang="en-US" i="1" dirty="0">
              <a:solidFill>
                <a:srgbClr val="002060"/>
              </a:solidFill>
              <a:latin typeface="Source Sans Pro" panose="020B0503030403020204" pitchFamily="34" charset="0"/>
              <a:ea typeface="Source Sans Pro" panose="020B0503030403020204" pitchFamily="34" charset="0"/>
              <a:cs typeface="Arial" panose="020B0604020202020204" pitchFamily="34" charset="0"/>
            </a:endParaRPr>
          </a:p>
          <a:p>
            <a:pPr marL="168275" indent="-168275" defTabSz="685800">
              <a:lnSpc>
                <a:spcPct val="50000"/>
              </a:lnSpc>
              <a:spcBef>
                <a:spcPts val="0"/>
              </a:spcBef>
            </a:pPr>
            <a:endParaRPr lang="en-US" dirty="0">
              <a:solidFill>
                <a:srgbClr val="002060"/>
              </a:solidFill>
              <a:latin typeface="Source Sans Pro" panose="020B0503030403020204" pitchFamily="34" charset="0"/>
              <a:ea typeface="Source Sans Pro" panose="020B0503030403020204" pitchFamily="34" charset="0"/>
              <a:cs typeface="Arial" panose="020B0604020202020204" pitchFamily="34" charset="0"/>
            </a:endParaRPr>
          </a:p>
          <a:p>
            <a:pPr marL="168275" indent="-168275" defTabSz="685800"/>
            <a:r>
              <a:rPr lang="en-US" dirty="0">
                <a:solidFill>
                  <a:srgbClr val="002060"/>
                </a:solidFill>
                <a:latin typeface="Source Sans Pro" panose="020B0503030403020204" pitchFamily="34" charset="0"/>
                <a:ea typeface="Source Sans Pro" panose="020B0503030403020204" pitchFamily="34" charset="0"/>
                <a:cs typeface="Arial" panose="020B0604020202020204" pitchFamily="34" charset="0"/>
              </a:rPr>
              <a:t>The lender reviews the application and documentation and submits a decision to the SBA within 60 days of receipt of a complete application requesting payment for the forgiveness amount of the loan</a:t>
            </a:r>
          </a:p>
          <a:p>
            <a:pPr marL="168275" indent="-168275" defTabSz="685800">
              <a:lnSpc>
                <a:spcPct val="50000"/>
              </a:lnSpc>
              <a:spcBef>
                <a:spcPts val="0"/>
              </a:spcBef>
            </a:pPr>
            <a:endParaRPr lang="en-US" dirty="0">
              <a:solidFill>
                <a:srgbClr val="002060"/>
              </a:solidFill>
              <a:latin typeface="Source Sans Pro" panose="020B0503030403020204" pitchFamily="34" charset="0"/>
              <a:ea typeface="Source Sans Pro" panose="020B0503030403020204" pitchFamily="34" charset="0"/>
              <a:cs typeface="Arial" panose="020B0604020202020204" pitchFamily="34" charset="0"/>
            </a:endParaRPr>
          </a:p>
          <a:p>
            <a:pPr marL="168275" indent="-168275" defTabSz="685800"/>
            <a:r>
              <a:rPr lang="en-US" dirty="0">
                <a:solidFill>
                  <a:srgbClr val="002060"/>
                </a:solidFill>
                <a:latin typeface="Source Sans Pro" panose="020B0503030403020204" pitchFamily="34" charset="0"/>
                <a:ea typeface="Source Sans Pro" panose="020B0503030403020204" pitchFamily="34" charset="0"/>
                <a:cs typeface="Arial" panose="020B0604020202020204" pitchFamily="34" charset="0"/>
              </a:rPr>
              <a:t>SBA will remit the forgiveness amount to the lender within 90 days </a:t>
            </a:r>
          </a:p>
          <a:p>
            <a:pPr marL="168275" indent="-168275" defTabSz="685800">
              <a:lnSpc>
                <a:spcPct val="50000"/>
              </a:lnSpc>
              <a:spcBef>
                <a:spcPts val="0"/>
              </a:spcBef>
            </a:pPr>
            <a:endParaRPr lang="en-US" dirty="0">
              <a:solidFill>
                <a:srgbClr val="002060"/>
              </a:solidFill>
              <a:latin typeface="Source Sans Pro" panose="020B0503030403020204" pitchFamily="34" charset="0"/>
              <a:ea typeface="Source Sans Pro" panose="020B0503030403020204" pitchFamily="34" charset="0"/>
              <a:cs typeface="Arial" panose="020B0604020202020204" pitchFamily="34" charset="0"/>
            </a:endParaRPr>
          </a:p>
          <a:p>
            <a:pPr marL="168275" indent="-168275" defTabSz="685800"/>
            <a:r>
              <a:rPr lang="en-US" dirty="0">
                <a:solidFill>
                  <a:srgbClr val="002060"/>
                </a:solidFill>
                <a:latin typeface="Source Sans Pro" panose="020B0503030403020204" pitchFamily="34" charset="0"/>
                <a:ea typeface="Source Sans Pro" panose="020B0503030403020204" pitchFamily="34" charset="0"/>
                <a:cs typeface="Arial" panose="020B0604020202020204" pitchFamily="34" charset="0"/>
              </a:rPr>
              <a:t>If the borrower received an EIDL advance amount, SBA will deduct this from the total forgiveness amount.</a:t>
            </a:r>
          </a:p>
          <a:p>
            <a:pPr marL="168275" indent="-168275" defTabSz="685800">
              <a:lnSpc>
                <a:spcPct val="50000"/>
              </a:lnSpc>
              <a:spcBef>
                <a:spcPts val="0"/>
              </a:spcBef>
            </a:pPr>
            <a:endParaRPr lang="en-US" dirty="0">
              <a:solidFill>
                <a:srgbClr val="002060"/>
              </a:solidFill>
              <a:latin typeface="Source Sans Pro" panose="020B0503030403020204" pitchFamily="34" charset="0"/>
              <a:ea typeface="Source Sans Pro" panose="020B0503030403020204" pitchFamily="34" charset="0"/>
              <a:cs typeface="Arial" panose="020B0604020202020204" pitchFamily="34" charset="0"/>
            </a:endParaRPr>
          </a:p>
          <a:p>
            <a:pPr marL="168275" indent="-168275" defTabSz="685800"/>
            <a:r>
              <a:rPr lang="en-US" dirty="0">
                <a:solidFill>
                  <a:srgbClr val="002060"/>
                </a:solidFill>
                <a:latin typeface="Source Sans Pro" panose="020B0503030403020204" pitchFamily="34" charset="0"/>
                <a:ea typeface="Source Sans Pro" panose="020B0503030403020204" pitchFamily="34" charset="0"/>
                <a:cs typeface="Arial" panose="020B0604020202020204" pitchFamily="34" charset="0"/>
              </a:rPr>
              <a:t>Any amount not forgiven is payable pursuant to the note signed by the Borrower with a two year maturity and a 1% fixed interest rate, with an automatic 6 month payment deferment </a:t>
            </a:r>
          </a:p>
          <a:p>
            <a:pPr marL="168275" indent="-168275" defTabSz="685800"/>
            <a:endParaRPr lang="en-US" sz="1800" dirty="0">
              <a:cs typeface="Arial" panose="020B0604020202020204" pitchFamily="34" charset="0"/>
            </a:endParaRPr>
          </a:p>
        </p:txBody>
      </p:sp>
      <p:pic>
        <p:nvPicPr>
          <p:cNvPr id="1028" name="Picture 4" descr="Image of shield with money in it.">
            <a:extLst>
              <a:ext uri="{FF2B5EF4-FFF2-40B4-BE49-F238E27FC236}">
                <a16:creationId xmlns:a16="http://schemas.microsoft.com/office/drawing/2014/main" id="{68FD8A9C-B477-4C34-BC39-08C4EB4733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8114" y="278279"/>
            <a:ext cx="2743201" cy="1369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356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0A11D-9DAF-4874-AAEC-9A9E552AA7A2}"/>
              </a:ext>
            </a:extLst>
          </p:cNvPr>
          <p:cNvSpPr>
            <a:spLocks noGrp="1"/>
          </p:cNvSpPr>
          <p:nvPr>
            <p:ph type="title"/>
          </p:nvPr>
        </p:nvSpPr>
        <p:spPr>
          <a:xfrm>
            <a:off x="386787" y="646553"/>
            <a:ext cx="10515600" cy="1160039"/>
          </a:xfrm>
        </p:spPr>
        <p:txBody>
          <a:bodyPr/>
          <a:lstStyle/>
          <a:p>
            <a:pPr algn="l"/>
            <a:r>
              <a:rPr lang="en-US" dirty="0">
                <a:solidFill>
                  <a:srgbClr val="002060"/>
                </a:solidFill>
                <a:ea typeface="Source Sans Pro" panose="020B0503030403020204" pitchFamily="34" charset="0"/>
              </a:rPr>
              <a:t>Info on Maintaining FTEs </a:t>
            </a:r>
            <a:r>
              <a:rPr lang="en-US" dirty="0">
                <a:solidFill>
                  <a:srgbClr val="002060"/>
                </a:solidFill>
              </a:rPr>
              <a:t>	</a:t>
            </a:r>
            <a:endParaRPr lang="en-US" dirty="0"/>
          </a:p>
        </p:txBody>
      </p:sp>
      <p:sp>
        <p:nvSpPr>
          <p:cNvPr id="3" name="Slide Number Placeholder 2">
            <a:extLst>
              <a:ext uri="{FF2B5EF4-FFF2-40B4-BE49-F238E27FC236}">
                <a16:creationId xmlns:a16="http://schemas.microsoft.com/office/drawing/2014/main" id="{1582C551-FB22-4642-9E05-3F629DA64E1E}"/>
              </a:ext>
            </a:extLst>
          </p:cNvPr>
          <p:cNvSpPr>
            <a:spLocks noGrp="1"/>
          </p:cNvSpPr>
          <p:nvPr>
            <p:ph type="sldNum" sz="quarter" idx="12"/>
          </p:nvPr>
        </p:nvSpPr>
        <p:spPr/>
        <p:txBody>
          <a:bodyPr/>
          <a:lstStyle/>
          <a:p>
            <a:fld id="{B1AB44B9-F1EC-4F4B-88D4-413245C9CD3E}" type="slidenum">
              <a:rPr lang="en-US" smtClean="0"/>
              <a:t>9</a:t>
            </a:fld>
            <a:endParaRPr lang="en-US"/>
          </a:p>
        </p:txBody>
      </p:sp>
      <p:pic>
        <p:nvPicPr>
          <p:cNvPr id="1028" name="Picture 4" descr="Image of shield with money in it.">
            <a:extLst>
              <a:ext uri="{FF2B5EF4-FFF2-40B4-BE49-F238E27FC236}">
                <a16:creationId xmlns:a16="http://schemas.microsoft.com/office/drawing/2014/main" id="{68FD8A9C-B477-4C34-BC39-08C4EB4733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8114" y="278279"/>
            <a:ext cx="2743201" cy="1369211"/>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0C9B5A47-AC98-49F1-BA24-B8304604DFF4}"/>
              </a:ext>
            </a:extLst>
          </p:cNvPr>
          <p:cNvSpPr txBox="1">
            <a:spLocks/>
          </p:cNvSpPr>
          <p:nvPr/>
        </p:nvSpPr>
        <p:spPr>
          <a:xfrm>
            <a:off x="645694" y="1833614"/>
            <a:ext cx="11285621" cy="43644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68275" indent="-168275" defTabSz="685800"/>
            <a:r>
              <a:rPr lang="en-US" dirty="0">
                <a:solidFill>
                  <a:srgbClr val="002060"/>
                </a:solidFill>
                <a:latin typeface="Source Sans Pro" panose="020B0503030403020204" pitchFamily="34" charset="0"/>
                <a:ea typeface="Source Sans Pro" panose="020B0503030403020204" pitchFamily="34" charset="0"/>
                <a:cs typeface="Arial" panose="020B0604020202020204" pitchFamily="34" charset="0"/>
              </a:rPr>
              <a:t>Borrower must maintain their FTEs during the covered period as compared to the reference period </a:t>
            </a:r>
          </a:p>
          <a:p>
            <a:pPr marL="568325" lvl="1" indent="-168275" defTabSz="685800"/>
            <a:r>
              <a:rPr lang="en-US" sz="2400" dirty="0">
                <a:solidFill>
                  <a:srgbClr val="002060"/>
                </a:solidFill>
                <a:latin typeface="Source Sans Pro" panose="020B0503030403020204" pitchFamily="34" charset="0"/>
                <a:ea typeface="Source Sans Pro" panose="020B0503030403020204" pitchFamily="34" charset="0"/>
                <a:cs typeface="Arial" panose="020B0604020202020204" pitchFamily="34" charset="0"/>
              </a:rPr>
              <a:t> February 15, 2019 thru June 30, 2019 or</a:t>
            </a:r>
          </a:p>
          <a:p>
            <a:pPr marL="568325" lvl="1" indent="-168275" defTabSz="685800"/>
            <a:r>
              <a:rPr lang="en-US" sz="2400" dirty="0">
                <a:solidFill>
                  <a:srgbClr val="002060"/>
                </a:solidFill>
                <a:latin typeface="Source Sans Pro" panose="020B0503030403020204" pitchFamily="34" charset="0"/>
                <a:ea typeface="Source Sans Pro" panose="020B0503030403020204" pitchFamily="34" charset="0"/>
                <a:cs typeface="Arial" panose="020B0604020202020204" pitchFamily="34" charset="0"/>
              </a:rPr>
              <a:t> January 01, 2020 thru February 29, 2020 and</a:t>
            </a:r>
          </a:p>
          <a:p>
            <a:pPr marL="568325" lvl="1" indent="-168275" defTabSz="685800"/>
            <a:r>
              <a:rPr lang="en-US" sz="2400" dirty="0">
                <a:solidFill>
                  <a:srgbClr val="002060"/>
                </a:solidFill>
                <a:latin typeface="Source Sans Pro" panose="020B0503030403020204" pitchFamily="34" charset="0"/>
                <a:ea typeface="Source Sans Pro" panose="020B0503030403020204" pitchFamily="34" charset="0"/>
                <a:cs typeface="Arial" panose="020B0604020202020204" pitchFamily="34" charset="0"/>
              </a:rPr>
              <a:t> For seasonal businesses, any 12-week consecutive period between May 1, 2019 and September 15, 2019</a:t>
            </a:r>
          </a:p>
          <a:p>
            <a:pPr marL="400050" lvl="1" indent="0" defTabSz="685800">
              <a:lnSpc>
                <a:spcPct val="50000"/>
              </a:lnSpc>
              <a:spcBef>
                <a:spcPts val="0"/>
              </a:spcBef>
              <a:buNone/>
            </a:pPr>
            <a:endParaRPr lang="en-US" sz="2400" dirty="0">
              <a:solidFill>
                <a:srgbClr val="002060"/>
              </a:solidFill>
              <a:latin typeface="Source Sans Pro" panose="020B0503030403020204" pitchFamily="34" charset="0"/>
              <a:ea typeface="Source Sans Pro" panose="020B0503030403020204" pitchFamily="34" charset="0"/>
              <a:cs typeface="Arial" panose="020B0604020202020204" pitchFamily="34" charset="0"/>
            </a:endParaRPr>
          </a:p>
          <a:p>
            <a:pPr marL="168275" indent="-168275" defTabSz="685800"/>
            <a:r>
              <a:rPr lang="en-US" dirty="0">
                <a:solidFill>
                  <a:srgbClr val="002060"/>
                </a:solidFill>
                <a:latin typeface="Source Sans Pro" panose="020B0503030403020204" pitchFamily="34" charset="0"/>
                <a:ea typeface="Source Sans Pro" panose="020B0503030403020204" pitchFamily="34" charset="0"/>
                <a:cs typeface="Arial" panose="020B0604020202020204" pitchFamily="34" charset="0"/>
              </a:rPr>
              <a:t>Forgiveness would be reduced proportionally by the percentage reduction in FTEs</a:t>
            </a:r>
          </a:p>
          <a:p>
            <a:pPr marL="168275" indent="-168275" defTabSz="685800"/>
            <a:r>
              <a:rPr lang="en-US" dirty="0">
                <a:solidFill>
                  <a:srgbClr val="002060"/>
                </a:solidFill>
                <a:latin typeface="Source Sans Pro" panose="020B0503030403020204" pitchFamily="34" charset="0"/>
                <a:ea typeface="Source Sans Pro" panose="020B0503030403020204" pitchFamily="34" charset="0"/>
                <a:cs typeface="Arial" panose="020B0604020202020204" pitchFamily="34" charset="0"/>
              </a:rPr>
              <a:t>FTEs means 40 hours or more.  If less than 40 hours, you can pro-rate or use .5 for any PT employees.</a:t>
            </a:r>
          </a:p>
          <a:p>
            <a:pPr marL="168275" indent="-168275" defTabSz="685800"/>
            <a:r>
              <a:rPr lang="en-US" dirty="0">
                <a:solidFill>
                  <a:srgbClr val="002060"/>
                </a:solidFill>
                <a:latin typeface="Source Sans Pro" panose="020B0503030403020204" pitchFamily="34" charset="0"/>
                <a:ea typeface="Source Sans Pro" panose="020B0503030403020204" pitchFamily="34" charset="0"/>
              </a:rPr>
              <a:t>The Borrower is exempt from such a reduction if the FTE Reduction Safe Harbor applies</a:t>
            </a:r>
            <a:endParaRPr lang="en-US" dirty="0">
              <a:solidFill>
                <a:srgbClr val="002060"/>
              </a:solidFill>
              <a:latin typeface="Source Sans Pro" panose="020B0503030403020204" pitchFamily="34" charset="0"/>
              <a:ea typeface="Source Sans Pro" panose="020B0503030403020204" pitchFamily="34" charset="0"/>
              <a:cs typeface="Arial" panose="020B0604020202020204" pitchFamily="34" charset="0"/>
            </a:endParaRPr>
          </a:p>
          <a:p>
            <a:pPr marL="168275" indent="-168275" defTabSz="685800"/>
            <a:endParaRPr lang="en-US" dirty="0">
              <a:solidFill>
                <a:srgbClr val="002060"/>
              </a:solidFill>
              <a:latin typeface="Source Sans Pro" panose="020B0503030403020204" pitchFamily="34" charset="0"/>
              <a:ea typeface="Source Sans Pro" panose="020B0503030403020204" pitchFamily="34" charset="0"/>
              <a:cs typeface="Arial" panose="020B0604020202020204" pitchFamily="34" charset="0"/>
            </a:endParaRPr>
          </a:p>
          <a:p>
            <a:pPr marL="168275" indent="-168275" defTabSz="685800"/>
            <a:endParaRPr lang="en-US" dirty="0">
              <a:solidFill>
                <a:srgbClr val="002060"/>
              </a:solidFill>
              <a:latin typeface="Source Sans Pro" panose="020B0503030403020204" pitchFamily="34" charset="0"/>
              <a:ea typeface="Source Sans Pro" panose="020B0503030403020204" pitchFamily="34" charset="0"/>
              <a:cs typeface="Arial" panose="020B0604020202020204" pitchFamily="34" charset="0"/>
            </a:endParaRPr>
          </a:p>
        </p:txBody>
      </p:sp>
    </p:spTree>
    <p:extLst>
      <p:ext uri="{BB962C8B-B14F-4D97-AF65-F5344CB8AC3E}">
        <p14:creationId xmlns:p14="http://schemas.microsoft.com/office/powerpoint/2010/main" val="3753108668"/>
      </p:ext>
    </p:extLst>
  </p:cSld>
  <p:clrMapOvr>
    <a:masterClrMapping/>
  </p:clrMapOvr>
</p:sld>
</file>

<file path=ppt/theme/theme1.xml><?xml version="1.0" encoding="utf-8"?>
<a:theme xmlns:a="http://schemas.openxmlformats.org/drawingml/2006/main" name="Office Theme">
  <a:themeElements>
    <a:clrScheme name="Custom 1">
      <a:dk1>
        <a:srgbClr val="1B1E29"/>
      </a:dk1>
      <a:lt1>
        <a:srgbClr val="FFFFFF"/>
      </a:lt1>
      <a:dk2>
        <a:srgbClr val="002E6D"/>
      </a:dk2>
      <a:lt2>
        <a:srgbClr val="007DBC"/>
      </a:lt2>
      <a:accent1>
        <a:srgbClr val="969696"/>
      </a:accent1>
      <a:accent2>
        <a:srgbClr val="197E4E"/>
      </a:accent2>
      <a:accent3>
        <a:srgbClr val="F1C400"/>
      </a:accent3>
      <a:accent4>
        <a:srgbClr val="7AC5EB"/>
      </a:accent4>
      <a:accent5>
        <a:srgbClr val="CC0000"/>
      </a:accent5>
      <a:accent6>
        <a:srgbClr val="FFFFFF"/>
      </a:accent6>
      <a:hlink>
        <a:srgbClr val="007DBC"/>
      </a:hlink>
      <a:folHlink>
        <a:srgbClr val="7AC5E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A PPT Template 16 9 NEW LOGO.potx" id="{79D6B909-8513-466B-9F52-EE9FC5D8C19E}" vid="{F731198C-E7EC-4C2C-836D-1EE1FDCBE9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51137820604394E9C9B73E5FF34D2DA" ma:contentTypeVersion="7" ma:contentTypeDescription="Create a new document." ma:contentTypeScope="" ma:versionID="f6ab5aca9f24221c379e0087e99ea27b">
  <xsd:schema xmlns:xsd="http://www.w3.org/2001/XMLSchema" xmlns:xs="http://www.w3.org/2001/XMLSchema" xmlns:p="http://schemas.microsoft.com/office/2006/metadata/properties" xmlns:ns3="e57d821c-16f7-4eb8-a490-2818cb4d6125" targetNamespace="http://schemas.microsoft.com/office/2006/metadata/properties" ma:root="true" ma:fieldsID="429f7c2f925dc90a1ed8908e7a6a4f4d" ns3:_="">
    <xsd:import namespace="e57d821c-16f7-4eb8-a490-2818cb4d612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7d821c-16f7-4eb8-a490-2818cb4d61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745873-4EEF-4939-BDD0-FA73F69A9B0B}">
  <ds:schemaRefs>
    <ds:schemaRef ds:uri="http://schemas.microsoft.com/sharepoint/v3/contenttype/forms"/>
  </ds:schemaRefs>
</ds:datastoreItem>
</file>

<file path=customXml/itemProps2.xml><?xml version="1.0" encoding="utf-8"?>
<ds:datastoreItem xmlns:ds="http://schemas.openxmlformats.org/officeDocument/2006/customXml" ds:itemID="{7A42CE60-8E2F-4625-A4F1-0AC00B60E430}">
  <ds:schemaRefs>
    <ds:schemaRef ds:uri="e57d821c-16f7-4eb8-a490-2818cb4d6125"/>
    <ds:schemaRef ds:uri="http://purl.org/dc/elements/1.1/"/>
    <ds:schemaRef ds:uri="http://schemas.microsoft.com/office/infopath/2007/PartnerControls"/>
    <ds:schemaRef ds:uri="http://www.w3.org/XML/1998/namespace"/>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60CC6153-DE4E-4754-92F5-9CD65AB483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7d821c-16f7-4eb8-a490-2818cb4d61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965</TotalTime>
  <Words>1582</Words>
  <Application>Microsoft Office PowerPoint</Application>
  <PresentationFormat>Widescreen</PresentationFormat>
  <Paragraphs>212</Paragraphs>
  <Slides>16</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Source Sans Pro</vt:lpstr>
      <vt:lpstr>Times New Roman</vt:lpstr>
      <vt:lpstr>Wingdings</vt:lpstr>
      <vt:lpstr>Office Theme</vt:lpstr>
      <vt:lpstr>U.S. Small Business Administration</vt:lpstr>
      <vt:lpstr>   Paycheck Protection Program (PPP)</vt:lpstr>
      <vt:lpstr>National, Regional and State Data </vt:lpstr>
      <vt:lpstr>National, Regional and State EIDL Approvals </vt:lpstr>
      <vt:lpstr>Paycheck Protection Program </vt:lpstr>
      <vt:lpstr>Eligible Payroll Costs </vt:lpstr>
      <vt:lpstr>Non-Payroll Costs  </vt:lpstr>
      <vt:lpstr>PPP Forgiveness Process</vt:lpstr>
      <vt:lpstr>Info on Maintaining FTEs  </vt:lpstr>
      <vt:lpstr>Maintaining Employees Salary/Wages  </vt:lpstr>
      <vt:lpstr>Documentation Required to Meet Safe Harbor </vt:lpstr>
      <vt:lpstr>PPP Loan Forgiveness Steps for Employers </vt:lpstr>
      <vt:lpstr>Summary - PPP Loan Forgiveness Process</vt:lpstr>
      <vt:lpstr>Where can I find the details ?</vt:lpstr>
      <vt:lpstr>Assistance From SBA Partners</vt:lpstr>
      <vt:lpstr>                   Questions?  MassachusettsDO@sba.gov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Small Business Administration</dc:title>
  <dc:creator>Spahiu, Ili R.</dc:creator>
  <cp:lastModifiedBy>Oreste Varela</cp:lastModifiedBy>
  <cp:revision>30</cp:revision>
  <dcterms:created xsi:type="dcterms:W3CDTF">2020-06-01T21:42:47Z</dcterms:created>
  <dcterms:modified xsi:type="dcterms:W3CDTF">2020-06-02T19:27:22Z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0x010100351137820604394E9C9B73E5FF34D2DA</vt:lpwstr>
  </property>
</Properties>
</file>